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handoutMasterIdLst>
    <p:handoutMasterId r:id="rId38"/>
  </p:handoutMasterIdLst>
  <p:sldIdLst>
    <p:sldId id="256" r:id="rId2"/>
    <p:sldId id="267" r:id="rId3"/>
    <p:sldId id="268" r:id="rId4"/>
    <p:sldId id="269" r:id="rId5"/>
    <p:sldId id="270" r:id="rId6"/>
    <p:sldId id="271" r:id="rId7"/>
    <p:sldId id="301" r:id="rId8"/>
    <p:sldId id="273" r:id="rId9"/>
    <p:sldId id="274" r:id="rId10"/>
    <p:sldId id="294" r:id="rId11"/>
    <p:sldId id="279" r:id="rId12"/>
    <p:sldId id="281" r:id="rId13"/>
    <p:sldId id="287" r:id="rId14"/>
    <p:sldId id="283" r:id="rId15"/>
    <p:sldId id="288" r:id="rId16"/>
    <p:sldId id="277" r:id="rId17"/>
    <p:sldId id="275" r:id="rId18"/>
    <p:sldId id="291" r:id="rId19"/>
    <p:sldId id="284" r:id="rId20"/>
    <p:sldId id="298" r:id="rId21"/>
    <p:sldId id="297" r:id="rId22"/>
    <p:sldId id="290" r:id="rId23"/>
    <p:sldId id="300" r:id="rId24"/>
    <p:sldId id="276" r:id="rId25"/>
    <p:sldId id="292" r:id="rId26"/>
    <p:sldId id="299" r:id="rId27"/>
    <p:sldId id="296" r:id="rId28"/>
    <p:sldId id="302" r:id="rId29"/>
    <p:sldId id="293" r:id="rId30"/>
    <p:sldId id="295" r:id="rId31"/>
    <p:sldId id="285" r:id="rId32"/>
    <p:sldId id="286" r:id="rId33"/>
    <p:sldId id="278" r:id="rId34"/>
    <p:sldId id="265" r:id="rId35"/>
    <p:sldId id="260"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2"/>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1B447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69" autoAdjust="0"/>
    <p:restoredTop sz="91667" autoAdjust="0"/>
  </p:normalViewPr>
  <p:slideViewPr>
    <p:cSldViewPr snapToObjects="1">
      <p:cViewPr>
        <p:scale>
          <a:sx n="100" d="100"/>
          <a:sy n="100" d="100"/>
        </p:scale>
        <p:origin x="-90" y="-42"/>
      </p:cViewPr>
      <p:guideLst>
        <p:guide orient="horz" pos="816"/>
        <p:guide pos="6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1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6D1DF6-77CE-4CD9-B035-673AEC906373}" type="doc">
      <dgm:prSet loTypeId="urn:microsoft.com/office/officeart/2005/8/layout/pyramid3" loCatId="pyramid" qsTypeId="urn:microsoft.com/office/officeart/2005/8/quickstyle/simple1" qsCatId="simple" csTypeId="urn:microsoft.com/office/officeart/2005/8/colors/accent2_5" csCatId="accent2" phldr="1"/>
      <dgm:spPr/>
    </dgm:pt>
    <dgm:pt modelId="{15C9E4CB-C534-41C3-9BCE-B60631631B04}">
      <dgm:prSet phldrT="[Text]"/>
      <dgm:spPr/>
      <dgm:t>
        <a:bodyPr/>
        <a:lstStyle/>
        <a:p>
          <a:r>
            <a:rPr lang="en-GB" dirty="0" smtClean="0">
              <a:solidFill>
                <a:schemeClr val="bg2">
                  <a:lumMod val="10000"/>
                </a:schemeClr>
              </a:solidFill>
            </a:rPr>
            <a:t>UK</a:t>
          </a:r>
          <a:endParaRPr lang="en-GB" dirty="0">
            <a:solidFill>
              <a:schemeClr val="bg2">
                <a:lumMod val="10000"/>
              </a:schemeClr>
            </a:solidFill>
          </a:endParaRPr>
        </a:p>
      </dgm:t>
    </dgm:pt>
    <dgm:pt modelId="{1E4B22EF-E583-4FDB-AF65-DA4C3829B14D}" type="parTrans" cxnId="{DD3019AC-4CAD-454B-BF60-D50798D5DBE6}">
      <dgm:prSet/>
      <dgm:spPr/>
      <dgm:t>
        <a:bodyPr/>
        <a:lstStyle/>
        <a:p>
          <a:endParaRPr lang="en-GB">
            <a:solidFill>
              <a:schemeClr val="bg2">
                <a:lumMod val="10000"/>
              </a:schemeClr>
            </a:solidFill>
          </a:endParaRPr>
        </a:p>
      </dgm:t>
    </dgm:pt>
    <dgm:pt modelId="{FC4AFBDB-7E71-4F3A-9E06-E3C69D4CE79B}" type="sibTrans" cxnId="{DD3019AC-4CAD-454B-BF60-D50798D5DBE6}">
      <dgm:prSet/>
      <dgm:spPr/>
      <dgm:t>
        <a:bodyPr/>
        <a:lstStyle/>
        <a:p>
          <a:endParaRPr lang="en-GB">
            <a:solidFill>
              <a:schemeClr val="bg2">
                <a:lumMod val="10000"/>
              </a:schemeClr>
            </a:solidFill>
          </a:endParaRPr>
        </a:p>
      </dgm:t>
    </dgm:pt>
    <dgm:pt modelId="{F7597CEA-4A77-4FE5-BD74-11F33DAC2379}">
      <dgm:prSet phldrT="[Text]"/>
      <dgm:spPr/>
      <dgm:t>
        <a:bodyPr/>
        <a:lstStyle/>
        <a:p>
          <a:r>
            <a:rPr lang="en-GB" dirty="0" smtClean="0">
              <a:solidFill>
                <a:schemeClr val="bg2">
                  <a:lumMod val="10000"/>
                </a:schemeClr>
              </a:solidFill>
            </a:rPr>
            <a:t>Higher Ed</a:t>
          </a:r>
          <a:endParaRPr lang="en-GB" dirty="0">
            <a:solidFill>
              <a:schemeClr val="bg2">
                <a:lumMod val="10000"/>
              </a:schemeClr>
            </a:solidFill>
          </a:endParaRPr>
        </a:p>
      </dgm:t>
    </dgm:pt>
    <dgm:pt modelId="{09B17DA4-BA80-41F0-A23B-A6E00DF60C9F}" type="parTrans" cxnId="{BCE04914-682A-49A2-8FD2-FF1A79AB3AA9}">
      <dgm:prSet/>
      <dgm:spPr/>
      <dgm:t>
        <a:bodyPr/>
        <a:lstStyle/>
        <a:p>
          <a:endParaRPr lang="en-GB">
            <a:solidFill>
              <a:schemeClr val="bg2">
                <a:lumMod val="10000"/>
              </a:schemeClr>
            </a:solidFill>
          </a:endParaRPr>
        </a:p>
      </dgm:t>
    </dgm:pt>
    <dgm:pt modelId="{1C83C146-B62D-4243-94AD-2F627E53F28F}" type="sibTrans" cxnId="{BCE04914-682A-49A2-8FD2-FF1A79AB3AA9}">
      <dgm:prSet/>
      <dgm:spPr/>
      <dgm:t>
        <a:bodyPr/>
        <a:lstStyle/>
        <a:p>
          <a:endParaRPr lang="en-GB">
            <a:solidFill>
              <a:schemeClr val="bg2">
                <a:lumMod val="10000"/>
              </a:schemeClr>
            </a:solidFill>
          </a:endParaRPr>
        </a:p>
      </dgm:t>
    </dgm:pt>
    <dgm:pt modelId="{9B40EC2F-EF8D-42CF-AEE2-D929252BF073}">
      <dgm:prSet phldrT="[Text]"/>
      <dgm:spPr/>
      <dgm:t>
        <a:bodyPr/>
        <a:lstStyle/>
        <a:p>
          <a:r>
            <a:rPr lang="en-GB" dirty="0" smtClean="0">
              <a:solidFill>
                <a:schemeClr val="bg2">
                  <a:lumMod val="10000"/>
                </a:schemeClr>
              </a:solidFill>
            </a:rPr>
            <a:t>Institution</a:t>
          </a:r>
          <a:endParaRPr lang="en-GB" dirty="0">
            <a:solidFill>
              <a:schemeClr val="bg2">
                <a:lumMod val="10000"/>
              </a:schemeClr>
            </a:solidFill>
          </a:endParaRPr>
        </a:p>
      </dgm:t>
    </dgm:pt>
    <dgm:pt modelId="{B1E99A46-56A3-4D65-B00D-B1C73B8E7312}" type="parTrans" cxnId="{7CAB0E14-2745-4E11-86A2-6C224FC193DE}">
      <dgm:prSet/>
      <dgm:spPr/>
      <dgm:t>
        <a:bodyPr/>
        <a:lstStyle/>
        <a:p>
          <a:endParaRPr lang="en-GB">
            <a:solidFill>
              <a:schemeClr val="bg2">
                <a:lumMod val="10000"/>
              </a:schemeClr>
            </a:solidFill>
          </a:endParaRPr>
        </a:p>
      </dgm:t>
    </dgm:pt>
    <dgm:pt modelId="{E41E6952-5A9D-49D2-9BA2-DABCEA3E4CB2}" type="sibTrans" cxnId="{7CAB0E14-2745-4E11-86A2-6C224FC193DE}">
      <dgm:prSet/>
      <dgm:spPr/>
      <dgm:t>
        <a:bodyPr/>
        <a:lstStyle/>
        <a:p>
          <a:endParaRPr lang="en-GB">
            <a:solidFill>
              <a:schemeClr val="bg2">
                <a:lumMod val="10000"/>
              </a:schemeClr>
            </a:solidFill>
          </a:endParaRPr>
        </a:p>
      </dgm:t>
    </dgm:pt>
    <dgm:pt modelId="{889B7715-EE9B-4AA4-9064-E6F4C043718B}" type="pres">
      <dgm:prSet presAssocID="{376D1DF6-77CE-4CD9-B035-673AEC906373}" presName="Name0" presStyleCnt="0">
        <dgm:presLayoutVars>
          <dgm:dir/>
          <dgm:animLvl val="lvl"/>
          <dgm:resizeHandles val="exact"/>
        </dgm:presLayoutVars>
      </dgm:prSet>
      <dgm:spPr/>
    </dgm:pt>
    <dgm:pt modelId="{3111F2DE-1830-4433-8936-94A8A5AE27EB}" type="pres">
      <dgm:prSet presAssocID="{15C9E4CB-C534-41C3-9BCE-B60631631B04}" presName="Name8" presStyleCnt="0"/>
      <dgm:spPr/>
    </dgm:pt>
    <dgm:pt modelId="{0A44E4CC-2B50-4438-8DAC-2D8E65FC26C0}" type="pres">
      <dgm:prSet presAssocID="{15C9E4CB-C534-41C3-9BCE-B60631631B04}" presName="level" presStyleLbl="node1" presStyleIdx="0" presStyleCnt="3" custLinFactNeighborY="1165">
        <dgm:presLayoutVars>
          <dgm:chMax val="1"/>
          <dgm:bulletEnabled val="1"/>
        </dgm:presLayoutVars>
      </dgm:prSet>
      <dgm:spPr/>
      <dgm:t>
        <a:bodyPr/>
        <a:lstStyle/>
        <a:p>
          <a:endParaRPr lang="en-GB"/>
        </a:p>
      </dgm:t>
    </dgm:pt>
    <dgm:pt modelId="{A1B84144-E005-475F-BD6B-B5D42EC1D0C7}" type="pres">
      <dgm:prSet presAssocID="{15C9E4CB-C534-41C3-9BCE-B60631631B04}" presName="levelTx" presStyleLbl="revTx" presStyleIdx="0" presStyleCnt="0">
        <dgm:presLayoutVars>
          <dgm:chMax val="1"/>
          <dgm:bulletEnabled val="1"/>
        </dgm:presLayoutVars>
      </dgm:prSet>
      <dgm:spPr/>
      <dgm:t>
        <a:bodyPr/>
        <a:lstStyle/>
        <a:p>
          <a:endParaRPr lang="en-GB"/>
        </a:p>
      </dgm:t>
    </dgm:pt>
    <dgm:pt modelId="{B61D889E-9E7D-4F74-9B2F-A7ACA8F41C71}" type="pres">
      <dgm:prSet presAssocID="{F7597CEA-4A77-4FE5-BD74-11F33DAC2379}" presName="Name8" presStyleCnt="0"/>
      <dgm:spPr/>
    </dgm:pt>
    <dgm:pt modelId="{2B41F789-6BD9-4A9C-817F-339E40710E52}" type="pres">
      <dgm:prSet presAssocID="{F7597CEA-4A77-4FE5-BD74-11F33DAC2379}" presName="level" presStyleLbl="node1" presStyleIdx="1" presStyleCnt="3">
        <dgm:presLayoutVars>
          <dgm:chMax val="1"/>
          <dgm:bulletEnabled val="1"/>
        </dgm:presLayoutVars>
      </dgm:prSet>
      <dgm:spPr/>
      <dgm:t>
        <a:bodyPr/>
        <a:lstStyle/>
        <a:p>
          <a:endParaRPr lang="en-GB"/>
        </a:p>
      </dgm:t>
    </dgm:pt>
    <dgm:pt modelId="{D0388F8F-1D0D-4D63-BBE3-B4E2F73B5B93}" type="pres">
      <dgm:prSet presAssocID="{F7597CEA-4A77-4FE5-BD74-11F33DAC2379}" presName="levelTx" presStyleLbl="revTx" presStyleIdx="0" presStyleCnt="0">
        <dgm:presLayoutVars>
          <dgm:chMax val="1"/>
          <dgm:bulletEnabled val="1"/>
        </dgm:presLayoutVars>
      </dgm:prSet>
      <dgm:spPr/>
      <dgm:t>
        <a:bodyPr/>
        <a:lstStyle/>
        <a:p>
          <a:endParaRPr lang="en-GB"/>
        </a:p>
      </dgm:t>
    </dgm:pt>
    <dgm:pt modelId="{08CAFA19-2D78-4E1A-8E40-34C936EBD794}" type="pres">
      <dgm:prSet presAssocID="{9B40EC2F-EF8D-42CF-AEE2-D929252BF073}" presName="Name8" presStyleCnt="0"/>
      <dgm:spPr/>
    </dgm:pt>
    <dgm:pt modelId="{FCD9D68C-6EEE-4769-970C-D7D8C3670B27}" type="pres">
      <dgm:prSet presAssocID="{9B40EC2F-EF8D-42CF-AEE2-D929252BF073}" presName="level" presStyleLbl="node1" presStyleIdx="2" presStyleCnt="3">
        <dgm:presLayoutVars>
          <dgm:chMax val="1"/>
          <dgm:bulletEnabled val="1"/>
        </dgm:presLayoutVars>
      </dgm:prSet>
      <dgm:spPr/>
      <dgm:t>
        <a:bodyPr/>
        <a:lstStyle/>
        <a:p>
          <a:endParaRPr lang="en-GB"/>
        </a:p>
      </dgm:t>
    </dgm:pt>
    <dgm:pt modelId="{AB1B47F9-E81E-4B61-81B3-AFEE01AB2A1D}" type="pres">
      <dgm:prSet presAssocID="{9B40EC2F-EF8D-42CF-AEE2-D929252BF073}" presName="levelTx" presStyleLbl="revTx" presStyleIdx="0" presStyleCnt="0">
        <dgm:presLayoutVars>
          <dgm:chMax val="1"/>
          <dgm:bulletEnabled val="1"/>
        </dgm:presLayoutVars>
      </dgm:prSet>
      <dgm:spPr/>
      <dgm:t>
        <a:bodyPr/>
        <a:lstStyle/>
        <a:p>
          <a:endParaRPr lang="en-GB"/>
        </a:p>
      </dgm:t>
    </dgm:pt>
  </dgm:ptLst>
  <dgm:cxnLst>
    <dgm:cxn modelId="{40CC4F9F-A500-43A9-94C9-3D10DA1FACCD}" type="presOf" srcId="{376D1DF6-77CE-4CD9-B035-673AEC906373}" destId="{889B7715-EE9B-4AA4-9064-E6F4C043718B}" srcOrd="0" destOrd="0" presId="urn:microsoft.com/office/officeart/2005/8/layout/pyramid3"/>
    <dgm:cxn modelId="{7CAB0E14-2745-4E11-86A2-6C224FC193DE}" srcId="{376D1DF6-77CE-4CD9-B035-673AEC906373}" destId="{9B40EC2F-EF8D-42CF-AEE2-D929252BF073}" srcOrd="2" destOrd="0" parTransId="{B1E99A46-56A3-4D65-B00D-B1C73B8E7312}" sibTransId="{E41E6952-5A9D-49D2-9BA2-DABCEA3E4CB2}"/>
    <dgm:cxn modelId="{947DB755-5B6E-4EE1-8D30-1C60EE1EA0E9}" type="presOf" srcId="{15C9E4CB-C534-41C3-9BCE-B60631631B04}" destId="{A1B84144-E005-475F-BD6B-B5D42EC1D0C7}" srcOrd="1" destOrd="0" presId="urn:microsoft.com/office/officeart/2005/8/layout/pyramid3"/>
    <dgm:cxn modelId="{25E1E94D-B7E6-444D-91C8-359D45FC1C7E}" type="presOf" srcId="{15C9E4CB-C534-41C3-9BCE-B60631631B04}" destId="{0A44E4CC-2B50-4438-8DAC-2D8E65FC26C0}" srcOrd="0" destOrd="0" presId="urn:microsoft.com/office/officeart/2005/8/layout/pyramid3"/>
    <dgm:cxn modelId="{FAB9C625-51F7-4EEC-821F-989EC4B19EE0}" type="presOf" srcId="{F7597CEA-4A77-4FE5-BD74-11F33DAC2379}" destId="{D0388F8F-1D0D-4D63-BBE3-B4E2F73B5B93}" srcOrd="1" destOrd="0" presId="urn:microsoft.com/office/officeart/2005/8/layout/pyramid3"/>
    <dgm:cxn modelId="{EF553D51-DE5F-41C9-B32A-61FB7F1AC710}" type="presOf" srcId="{F7597CEA-4A77-4FE5-BD74-11F33DAC2379}" destId="{2B41F789-6BD9-4A9C-817F-339E40710E52}" srcOrd="0" destOrd="0" presId="urn:microsoft.com/office/officeart/2005/8/layout/pyramid3"/>
    <dgm:cxn modelId="{BCE04914-682A-49A2-8FD2-FF1A79AB3AA9}" srcId="{376D1DF6-77CE-4CD9-B035-673AEC906373}" destId="{F7597CEA-4A77-4FE5-BD74-11F33DAC2379}" srcOrd="1" destOrd="0" parTransId="{09B17DA4-BA80-41F0-A23B-A6E00DF60C9F}" sibTransId="{1C83C146-B62D-4243-94AD-2F627E53F28F}"/>
    <dgm:cxn modelId="{FE9DDE64-1C37-4133-806F-821324D75579}" type="presOf" srcId="{9B40EC2F-EF8D-42CF-AEE2-D929252BF073}" destId="{AB1B47F9-E81E-4B61-81B3-AFEE01AB2A1D}" srcOrd="1" destOrd="0" presId="urn:microsoft.com/office/officeart/2005/8/layout/pyramid3"/>
    <dgm:cxn modelId="{E1203000-22AF-4415-8A0D-834FFDA9396D}" type="presOf" srcId="{9B40EC2F-EF8D-42CF-AEE2-D929252BF073}" destId="{FCD9D68C-6EEE-4769-970C-D7D8C3670B27}" srcOrd="0" destOrd="0" presId="urn:microsoft.com/office/officeart/2005/8/layout/pyramid3"/>
    <dgm:cxn modelId="{DD3019AC-4CAD-454B-BF60-D50798D5DBE6}" srcId="{376D1DF6-77CE-4CD9-B035-673AEC906373}" destId="{15C9E4CB-C534-41C3-9BCE-B60631631B04}" srcOrd="0" destOrd="0" parTransId="{1E4B22EF-E583-4FDB-AF65-DA4C3829B14D}" sibTransId="{FC4AFBDB-7E71-4F3A-9E06-E3C69D4CE79B}"/>
    <dgm:cxn modelId="{B8A36764-0700-47BB-BB46-66B87AD780D0}" type="presParOf" srcId="{889B7715-EE9B-4AA4-9064-E6F4C043718B}" destId="{3111F2DE-1830-4433-8936-94A8A5AE27EB}" srcOrd="0" destOrd="0" presId="urn:microsoft.com/office/officeart/2005/8/layout/pyramid3"/>
    <dgm:cxn modelId="{84222008-FCD1-45BC-AB3F-767D6B2A09C8}" type="presParOf" srcId="{3111F2DE-1830-4433-8936-94A8A5AE27EB}" destId="{0A44E4CC-2B50-4438-8DAC-2D8E65FC26C0}" srcOrd="0" destOrd="0" presId="urn:microsoft.com/office/officeart/2005/8/layout/pyramid3"/>
    <dgm:cxn modelId="{0022D93F-F519-4D2F-A4DE-8A6AE4B26DD0}" type="presParOf" srcId="{3111F2DE-1830-4433-8936-94A8A5AE27EB}" destId="{A1B84144-E005-475F-BD6B-B5D42EC1D0C7}" srcOrd="1" destOrd="0" presId="urn:microsoft.com/office/officeart/2005/8/layout/pyramid3"/>
    <dgm:cxn modelId="{BF471F9D-8CA3-4370-8635-B8342462E0C5}" type="presParOf" srcId="{889B7715-EE9B-4AA4-9064-E6F4C043718B}" destId="{B61D889E-9E7D-4F74-9B2F-A7ACA8F41C71}" srcOrd="1" destOrd="0" presId="urn:microsoft.com/office/officeart/2005/8/layout/pyramid3"/>
    <dgm:cxn modelId="{DCCDBFA4-BFCC-4E9E-829E-E1AB86FA2404}" type="presParOf" srcId="{B61D889E-9E7D-4F74-9B2F-A7ACA8F41C71}" destId="{2B41F789-6BD9-4A9C-817F-339E40710E52}" srcOrd="0" destOrd="0" presId="urn:microsoft.com/office/officeart/2005/8/layout/pyramid3"/>
    <dgm:cxn modelId="{7006BB43-CA98-461F-ABE6-501609F77628}" type="presParOf" srcId="{B61D889E-9E7D-4F74-9B2F-A7ACA8F41C71}" destId="{D0388F8F-1D0D-4D63-BBE3-B4E2F73B5B93}" srcOrd="1" destOrd="0" presId="urn:microsoft.com/office/officeart/2005/8/layout/pyramid3"/>
    <dgm:cxn modelId="{E3AB9E1C-2D87-4A82-9E24-4B51061EF4CB}" type="presParOf" srcId="{889B7715-EE9B-4AA4-9064-E6F4C043718B}" destId="{08CAFA19-2D78-4E1A-8E40-34C936EBD794}" srcOrd="2" destOrd="0" presId="urn:microsoft.com/office/officeart/2005/8/layout/pyramid3"/>
    <dgm:cxn modelId="{03CCF9D0-A4CC-4314-96EC-99B79BCB3A20}" type="presParOf" srcId="{08CAFA19-2D78-4E1A-8E40-34C936EBD794}" destId="{FCD9D68C-6EEE-4769-970C-D7D8C3670B27}" srcOrd="0" destOrd="0" presId="urn:microsoft.com/office/officeart/2005/8/layout/pyramid3"/>
    <dgm:cxn modelId="{2DA82E25-55D0-45AB-9A2B-55911459FF3C}" type="presParOf" srcId="{08CAFA19-2D78-4E1A-8E40-34C936EBD794}" destId="{AB1B47F9-E81E-4B61-81B3-AFEE01AB2A1D}" srcOrd="1" destOrd="0" presId="urn:microsoft.com/office/officeart/2005/8/layout/pyramid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A44E4CC-2B50-4438-8DAC-2D8E65FC26C0}">
      <dsp:nvSpPr>
        <dsp:cNvPr id="0" name=""/>
        <dsp:cNvSpPr/>
      </dsp:nvSpPr>
      <dsp:spPr>
        <a:xfrm rot="10800000">
          <a:off x="0" y="15781"/>
          <a:ext cx="3456384" cy="1354666"/>
        </a:xfrm>
        <a:prstGeom prst="trapezoid">
          <a:avLst>
            <a:gd name="adj" fmla="val 42524"/>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bg2">
                  <a:lumMod val="10000"/>
                </a:schemeClr>
              </a:solidFill>
            </a:rPr>
            <a:t>UK</a:t>
          </a:r>
          <a:endParaRPr lang="en-GB" sz="2000" kern="1200" dirty="0">
            <a:solidFill>
              <a:schemeClr val="bg2">
                <a:lumMod val="10000"/>
              </a:schemeClr>
            </a:solidFill>
          </a:endParaRPr>
        </a:p>
      </dsp:txBody>
      <dsp:txXfrm>
        <a:off x="604867" y="15781"/>
        <a:ext cx="2246649" cy="1354666"/>
      </dsp:txXfrm>
    </dsp:sp>
    <dsp:sp modelId="{2B41F789-6BD9-4A9C-817F-339E40710E52}">
      <dsp:nvSpPr>
        <dsp:cNvPr id="0" name=""/>
        <dsp:cNvSpPr/>
      </dsp:nvSpPr>
      <dsp:spPr>
        <a:xfrm rot="10800000">
          <a:off x="576063" y="1354666"/>
          <a:ext cx="2304256" cy="1354666"/>
        </a:xfrm>
        <a:prstGeom prst="trapezoid">
          <a:avLst>
            <a:gd name="adj" fmla="val 42524"/>
          </a:avLst>
        </a:prstGeom>
        <a:solidFill>
          <a:schemeClr val="accent2">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bg2">
                  <a:lumMod val="10000"/>
                </a:schemeClr>
              </a:solidFill>
            </a:rPr>
            <a:t>Higher Ed</a:t>
          </a:r>
          <a:endParaRPr lang="en-GB" sz="2000" kern="1200" dirty="0">
            <a:solidFill>
              <a:schemeClr val="bg2">
                <a:lumMod val="10000"/>
              </a:schemeClr>
            </a:solidFill>
          </a:endParaRPr>
        </a:p>
      </dsp:txBody>
      <dsp:txXfrm>
        <a:off x="979308" y="1354666"/>
        <a:ext cx="1497766" cy="1354666"/>
      </dsp:txXfrm>
    </dsp:sp>
    <dsp:sp modelId="{FCD9D68C-6EEE-4769-970C-D7D8C3670B27}">
      <dsp:nvSpPr>
        <dsp:cNvPr id="0" name=""/>
        <dsp:cNvSpPr/>
      </dsp:nvSpPr>
      <dsp:spPr>
        <a:xfrm rot="10800000">
          <a:off x="1152127" y="2709333"/>
          <a:ext cx="1152128" cy="1354666"/>
        </a:xfrm>
        <a:prstGeom prst="trapezoid">
          <a:avLst>
            <a:gd name="adj" fmla="val 50000"/>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bg2">
                  <a:lumMod val="10000"/>
                </a:schemeClr>
              </a:solidFill>
            </a:rPr>
            <a:t>Institution</a:t>
          </a:r>
          <a:endParaRPr lang="en-GB" sz="2000" kern="1200" dirty="0">
            <a:solidFill>
              <a:schemeClr val="bg2">
                <a:lumMod val="10000"/>
              </a:schemeClr>
            </a:solidFill>
          </a:endParaRPr>
        </a:p>
      </dsp:txBody>
      <dsp:txXfrm>
        <a:off x="1152127" y="2709333"/>
        <a:ext cx="1152128" cy="1354666"/>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0500094-3EE7-2342-B19B-B2083EB53569}" type="datetimeFigureOut">
              <a:rPr lang="en-US" smtClean="0"/>
              <a:pPr/>
              <a:t>10/10/2013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8D1EDD6-AE90-304A-B214-C0555C54A246}" type="slidenum">
              <a:rPr lang="en-US" smtClean="0"/>
              <a:pPr/>
              <a:t>‹#›</a:t>
            </a:fld>
            <a:endParaRPr lang="en-US"/>
          </a:p>
        </p:txBody>
      </p:sp>
    </p:spTree>
    <p:extLst>
      <p:ext uri="{BB962C8B-B14F-4D97-AF65-F5344CB8AC3E}">
        <p14:creationId xmlns:p14="http://schemas.microsoft.com/office/powerpoint/2010/main" xmlns="" val="531249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01BC4A-5777-8748-83DF-6D4851BB3927}" type="datetimeFigureOut">
              <a:rPr lang="en-US" smtClean="0"/>
              <a:pPr/>
              <a:t>10/10/2013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7423DD-E9E9-B349-8827-59FFBDDD8BCA}" type="slidenum">
              <a:rPr lang="en-US" smtClean="0"/>
              <a:pPr/>
              <a:t>‹#›</a:t>
            </a:fld>
            <a:endParaRPr lang="en-US"/>
          </a:p>
        </p:txBody>
      </p:sp>
    </p:spTree>
    <p:extLst>
      <p:ext uri="{BB962C8B-B14F-4D97-AF65-F5344CB8AC3E}">
        <p14:creationId xmlns:p14="http://schemas.microsoft.com/office/powerpoint/2010/main" xmlns="" val="9342943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title</a:t>
            </a:r>
            <a:r>
              <a:rPr lang="en-US" baseline="0" dirty="0" smtClean="0"/>
              <a:t> slide</a:t>
            </a:r>
          </a:p>
          <a:p>
            <a:r>
              <a:rPr lang="en-US" baseline="0" dirty="0" smtClean="0"/>
              <a:t>add title into box shown: </a:t>
            </a:r>
          </a:p>
          <a:p>
            <a:r>
              <a:rPr lang="en-US" baseline="0" dirty="0" smtClean="0"/>
              <a:t>add presenters </a:t>
            </a:r>
          </a:p>
          <a:p>
            <a:endParaRPr lang="en-US" dirty="0"/>
          </a:p>
        </p:txBody>
      </p:sp>
      <p:sp>
        <p:nvSpPr>
          <p:cNvPr id="4" name="Slide Number Placeholder 3"/>
          <p:cNvSpPr>
            <a:spLocks noGrp="1"/>
          </p:cNvSpPr>
          <p:nvPr>
            <p:ph type="sldNum" sz="quarter" idx="10"/>
          </p:nvPr>
        </p:nvSpPr>
        <p:spPr/>
        <p:txBody>
          <a:bodyPr/>
          <a:lstStyle/>
          <a:p>
            <a:fld id="{987423DD-E9E9-B349-8827-59FFBDDD8BCA}"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body copy no bullets</a:t>
            </a:r>
            <a:endParaRPr lang="en-US" dirty="0"/>
          </a:p>
        </p:txBody>
      </p:sp>
      <p:sp>
        <p:nvSpPr>
          <p:cNvPr id="4" name="Slide Number Placeholder 3"/>
          <p:cNvSpPr>
            <a:spLocks noGrp="1"/>
          </p:cNvSpPr>
          <p:nvPr>
            <p:ph type="sldNum" sz="quarter" idx="10"/>
          </p:nvPr>
        </p:nvSpPr>
        <p:spPr/>
        <p:txBody>
          <a:bodyPr/>
          <a:lstStyle/>
          <a:p>
            <a:fld id="{987423DD-E9E9-B349-8827-59FFBDDD8BCA}" type="slidenum">
              <a:rPr lang="en-US" smtClean="0"/>
              <a:pPr/>
              <a:t>35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295401"/>
            <a:ext cx="7467600" cy="1066799"/>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990600" y="3886200"/>
            <a:ext cx="6781800" cy="1752600"/>
          </a:xfr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FDD05DB-9EA3-F842-9658-1B39C3945649}" type="datetimeFigureOut">
              <a:rPr lang="en-US" smtClean="0"/>
              <a:pPr/>
              <a:t>10/10/2013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58E0B-DB4F-914E-A967-F5A86414334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DD05DB-9EA3-F842-9658-1B39C3945649}" type="datetimeFigureOut">
              <a:rPr lang="en-US" smtClean="0"/>
              <a:pPr/>
              <a:t>10/10/2013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58E0B-DB4F-914E-A967-F5A8641433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196752"/>
            <a:ext cx="8229600" cy="4929411"/>
          </a:xfrm>
        </p:spPr>
        <p:txBody>
          <a:bodyPr/>
          <a:lstStyle>
            <a:lvl1pPr marL="266700" indent="-266700">
              <a:spcBef>
                <a:spcPts val="0"/>
              </a:spcBef>
              <a:defRPr/>
            </a:lvl1pPr>
            <a:lvl2pPr marL="612000">
              <a:buFont typeface="Arial" pitchFamily="34" charset="0"/>
              <a:buChar char="•"/>
              <a:defRPr sz="2000"/>
            </a:lvl2pPr>
            <a:lvl3pPr marL="900000">
              <a:buFont typeface="Open Sans" pitchFamily="34" charset="0"/>
              <a:buChar cha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FDD05DB-9EA3-F842-9658-1B39C3945649}" type="datetimeFigureOut">
              <a:rPr lang="en-US" smtClean="0"/>
              <a:pPr/>
              <a:t>10/10/2013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58E0B-DB4F-914E-A967-F5A8641433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DD05DB-9EA3-F842-9658-1B39C3945649}" type="datetimeFigureOut">
              <a:rPr lang="en-US" smtClean="0"/>
              <a:pPr/>
              <a:t>10/10/2013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58E0B-DB4F-914E-A967-F5A86414334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DD05DB-9EA3-F842-9658-1B39C3945649}" type="datetimeFigureOut">
              <a:rPr lang="en-US" smtClean="0"/>
              <a:pPr/>
              <a:t>10/10/2013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558E0B-DB4F-914E-A967-F5A8641433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DD05DB-9EA3-F842-9658-1B39C3945649}" type="datetimeFigureOut">
              <a:rPr lang="en-US" smtClean="0"/>
              <a:pPr/>
              <a:t>10/10/2013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558E0B-DB4F-914E-A967-F5A86414334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DD05DB-9EA3-F842-9658-1B39C3945649}" type="datetimeFigureOut">
              <a:rPr lang="en-US" smtClean="0"/>
              <a:pPr/>
              <a:t>10/10/2013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558E0B-DB4F-914E-A967-F5A8641433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DD05DB-9EA3-F842-9658-1B39C3945649}" type="datetimeFigureOut">
              <a:rPr lang="en-US" smtClean="0"/>
              <a:pPr/>
              <a:t>10/10/2013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558E0B-DB4F-914E-A967-F5A8641433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DD05DB-9EA3-F842-9658-1B39C3945649}" type="datetimeFigureOut">
              <a:rPr lang="en-US" smtClean="0"/>
              <a:pPr/>
              <a:t>10/10/2013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558E0B-DB4F-914E-A967-F5A86414334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DD05DB-9EA3-F842-9658-1B39C3945649}" type="datetimeFigureOut">
              <a:rPr lang="en-US" smtClean="0"/>
              <a:pPr/>
              <a:t>10/10/2013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58E0B-DB4F-914E-A967-F5A8641433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smtClean="0"/>
              <a:t>Click to edit Master text styles</a:t>
            </a:r>
          </a:p>
          <a:p>
            <a:pPr lvl="2"/>
            <a:r>
              <a:rPr lang="en-GB" dirty="0" smtClean="0"/>
              <a:t>Second level</a:t>
            </a:r>
          </a:p>
          <a:p>
            <a:pPr lvl="2"/>
            <a:r>
              <a:rPr lang="en-GB" dirty="0" smtClean="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DD05DB-9EA3-F842-9658-1B39C3945649}" type="datetimeFigureOut">
              <a:rPr lang="en-US" smtClean="0"/>
              <a:pPr/>
              <a:t>10/10/2013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558E0B-DB4F-914E-A967-F5A86414334C}" type="slidenum">
              <a:rPr lang="en-US" smtClean="0"/>
              <a:pPr/>
              <a:t>‹#›</a:t>
            </a:fld>
            <a:endParaRPr lang="en-US"/>
          </a:p>
        </p:txBody>
      </p:sp>
      <p:pic>
        <p:nvPicPr>
          <p:cNvPr id="8" name="Picture 7" descr="cetis-globecrop.png"/>
          <p:cNvPicPr>
            <a:picLocks noChangeAspect="1"/>
          </p:cNvPicPr>
          <p:nvPr/>
        </p:nvPicPr>
        <p:blipFill>
          <a:blip r:embed="rId12"/>
          <a:stretch>
            <a:fillRect/>
          </a:stretch>
        </p:blipFill>
        <p:spPr>
          <a:xfrm>
            <a:off x="7671515" y="6019799"/>
            <a:ext cx="1015285" cy="8382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457200" rtl="0" eaLnBrk="1" latinLnBrk="0" hangingPunct="1">
        <a:spcBef>
          <a:spcPct val="0"/>
        </a:spcBef>
        <a:buNone/>
        <a:defRPr sz="3600" b="1" kern="1200">
          <a:solidFill>
            <a:srgbClr val="1B4474"/>
          </a:solidFill>
          <a:latin typeface="Open Sans"/>
          <a:ea typeface="+mj-ea"/>
          <a:cs typeface="Open Sans"/>
        </a:defRPr>
      </a:lvl1pPr>
    </p:titleStyle>
    <p:bodyStyle>
      <a:lvl1pPr marL="342900" indent="-342900" algn="l" defTabSz="457200" rtl="0" eaLnBrk="1" latinLnBrk="0" hangingPunct="1">
        <a:spcBef>
          <a:spcPct val="20000"/>
        </a:spcBef>
        <a:buClr>
          <a:schemeClr val="tx1"/>
        </a:buClr>
        <a:buSzPct val="160000"/>
        <a:buFont typeface="Arial"/>
        <a:buChar char="•"/>
        <a:defRPr sz="2400" kern="1200">
          <a:solidFill>
            <a:srgbClr val="000000"/>
          </a:solidFill>
          <a:latin typeface="Open Sans"/>
          <a:ea typeface="+mn-ea"/>
          <a:cs typeface="Open Sans"/>
        </a:defRPr>
      </a:lvl1pPr>
      <a:lvl2pPr marL="742950" indent="-285750" algn="l" defTabSz="457200" rtl="0" eaLnBrk="1" latinLnBrk="0" hangingPunct="1">
        <a:spcBef>
          <a:spcPct val="20000"/>
        </a:spcBef>
        <a:buFont typeface="Arial"/>
        <a:buNone/>
        <a:defRPr sz="2400" kern="1200">
          <a:solidFill>
            <a:srgbClr val="000000"/>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rgbClr val="000000"/>
          </a:solidFill>
          <a:latin typeface="Open Sans"/>
          <a:ea typeface="+mn-ea"/>
          <a:cs typeface="Open Sans"/>
        </a:defRPr>
      </a:lvl3pPr>
      <a:lvl4pPr marL="1600200" indent="-228600" algn="l" defTabSz="457200" rtl="0" eaLnBrk="1" latinLnBrk="0" hangingPunct="1">
        <a:spcBef>
          <a:spcPct val="20000"/>
        </a:spcBef>
        <a:buFont typeface="Arial"/>
        <a:buChar char="–"/>
        <a:defRPr sz="2400" kern="1200">
          <a:solidFill>
            <a:srgbClr val="000000"/>
          </a:solidFill>
          <a:latin typeface="Open Sans"/>
          <a:ea typeface="+mn-ea"/>
          <a:cs typeface="Open Sans"/>
        </a:defRPr>
      </a:lvl4pPr>
      <a:lvl5pPr marL="2057400" indent="-228600" algn="l" defTabSz="457200" rtl="0" eaLnBrk="1" latinLnBrk="0" hangingPunct="1">
        <a:spcBef>
          <a:spcPct val="20000"/>
        </a:spcBef>
        <a:buFont typeface="Arial"/>
        <a:buChar char="»"/>
        <a:defRPr sz="2400" kern="1200">
          <a:solidFill>
            <a:srgbClr val="000000"/>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gi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1" name="Picture 10" descr="white.png"/>
          <p:cNvPicPr>
            <a:picLocks noChangeAspect="1"/>
          </p:cNvPicPr>
          <p:nvPr/>
        </p:nvPicPr>
        <p:blipFill>
          <a:blip r:embed="rId3"/>
          <a:stretch>
            <a:fillRect/>
          </a:stretch>
        </p:blipFill>
        <p:spPr>
          <a:xfrm>
            <a:off x="1" y="1600200"/>
            <a:ext cx="5943599" cy="4038600"/>
          </a:xfrm>
          <a:prstGeom prst="rect">
            <a:avLst/>
          </a:prstGeom>
        </p:spPr>
      </p:pic>
      <p:sp>
        <p:nvSpPr>
          <p:cNvPr id="6" name="TextBox 5"/>
          <p:cNvSpPr txBox="1"/>
          <p:nvPr/>
        </p:nvSpPr>
        <p:spPr>
          <a:xfrm>
            <a:off x="990601" y="2130425"/>
            <a:ext cx="3886200" cy="1219199"/>
          </a:xfrm>
          <a:prstGeom prst="rect">
            <a:avLst/>
          </a:prstGeom>
          <a:noFill/>
        </p:spPr>
        <p:txBody>
          <a:bodyPr wrap="square" rtlCol="0">
            <a:noAutofit/>
          </a:bodyPr>
          <a:lstStyle/>
          <a:p>
            <a:r>
              <a:rPr lang="en-US" baseline="30000" dirty="0" smtClean="0">
                <a:solidFill>
                  <a:schemeClr val="bg1"/>
                </a:solidFill>
                <a:latin typeface="Open Sans Semibold"/>
                <a:cs typeface="Open Sans Semibold"/>
              </a:rPr>
              <a:t> </a:t>
            </a:r>
            <a:endParaRPr lang="en-US" dirty="0"/>
          </a:p>
        </p:txBody>
      </p:sp>
      <p:sp>
        <p:nvSpPr>
          <p:cNvPr id="10" name="Title 9"/>
          <p:cNvSpPr>
            <a:spLocks noGrp="1"/>
          </p:cNvSpPr>
          <p:nvPr>
            <p:ph type="ctrTitle"/>
          </p:nvPr>
        </p:nvSpPr>
        <p:spPr>
          <a:xfrm>
            <a:off x="990600" y="1772816"/>
            <a:ext cx="4229472" cy="1619250"/>
          </a:xfrm>
        </p:spPr>
        <p:txBody>
          <a:bodyPr>
            <a:normAutofit/>
          </a:bodyPr>
          <a:lstStyle/>
          <a:p>
            <a:r>
              <a:rPr lang="en-GB" sz="3000" b="0" dirty="0" smtClean="0">
                <a:solidFill>
                  <a:schemeClr val="tx2"/>
                </a:solidFill>
                <a:latin typeface="Droid Serif"/>
                <a:cs typeface="Droid Serif"/>
              </a:rPr>
              <a:t>Barriers and Pitfalls to Systemic Learning Analytics</a:t>
            </a:r>
            <a:endParaRPr lang="en-US" sz="3000" b="0" dirty="0">
              <a:solidFill>
                <a:schemeClr val="tx2"/>
              </a:solidFill>
              <a:latin typeface="Droid Serif"/>
              <a:cs typeface="Droid Serif"/>
            </a:endParaRPr>
          </a:p>
        </p:txBody>
      </p:sp>
      <p:sp>
        <p:nvSpPr>
          <p:cNvPr id="7" name="TextBox 6"/>
          <p:cNvSpPr txBox="1"/>
          <p:nvPr/>
        </p:nvSpPr>
        <p:spPr>
          <a:xfrm>
            <a:off x="990600" y="3645024"/>
            <a:ext cx="3505200" cy="276999"/>
          </a:xfrm>
          <a:prstGeom prst="rect">
            <a:avLst/>
          </a:prstGeom>
          <a:noFill/>
        </p:spPr>
        <p:txBody>
          <a:bodyPr wrap="square" rtlCol="0">
            <a:spAutoFit/>
          </a:bodyPr>
          <a:lstStyle/>
          <a:p>
            <a:r>
              <a:rPr lang="en-US" sz="1200" dirty="0" smtClean="0">
                <a:solidFill>
                  <a:srgbClr val="000000"/>
                </a:solidFill>
                <a:latin typeface="Open Sans Semibold"/>
                <a:cs typeface="Open Sans Semibold"/>
              </a:rPr>
              <a:t>Adam Cooper</a:t>
            </a:r>
            <a:endParaRPr lang="en-US" sz="1200" dirty="0">
              <a:solidFill>
                <a:srgbClr val="000000"/>
              </a:solidFill>
              <a:latin typeface="Open Sans Semibold"/>
              <a:cs typeface="Open Sans Semibold"/>
            </a:endParaRPr>
          </a:p>
        </p:txBody>
      </p:sp>
      <p:sp>
        <p:nvSpPr>
          <p:cNvPr id="12" name="TextBox 11"/>
          <p:cNvSpPr txBox="1"/>
          <p:nvPr/>
        </p:nvSpPr>
        <p:spPr>
          <a:xfrm>
            <a:off x="4495800" y="-228600"/>
            <a:ext cx="184666" cy="369332"/>
          </a:xfrm>
          <a:prstGeom prst="rect">
            <a:avLst/>
          </a:prstGeom>
          <a:noFill/>
        </p:spPr>
        <p:txBody>
          <a:bodyPr wrap="none" rtlCol="0">
            <a:spAutoFit/>
          </a:bodyPr>
          <a:lstStyle/>
          <a:p>
            <a:endParaRPr lang="en-US" dirty="0"/>
          </a:p>
        </p:txBody>
      </p:sp>
      <p:pic>
        <p:nvPicPr>
          <p:cNvPr id="8" name="Picture 7" descr="cetis-publogo-strap-blue.png"/>
          <p:cNvPicPr>
            <a:picLocks noChangeAspect="1"/>
          </p:cNvPicPr>
          <p:nvPr/>
        </p:nvPicPr>
        <p:blipFill>
          <a:blip r:embed="rId4"/>
          <a:stretch>
            <a:fillRect/>
          </a:stretch>
        </p:blipFill>
        <p:spPr>
          <a:xfrm>
            <a:off x="-127090" y="4010799"/>
            <a:ext cx="4320000" cy="150417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Data Is Useless Without the Skills to Analyze It</a:t>
            </a:r>
            <a:endParaRPr lang="en-GB" dirty="0"/>
          </a:p>
        </p:txBody>
      </p:sp>
      <p:sp>
        <p:nvSpPr>
          <p:cNvPr id="3" name="Content Placeholder 2"/>
          <p:cNvSpPr>
            <a:spLocks noGrp="1"/>
          </p:cNvSpPr>
          <p:nvPr>
            <p:ph idx="1"/>
          </p:nvPr>
        </p:nvSpPr>
        <p:spPr/>
        <p:txBody>
          <a:bodyPr/>
          <a:lstStyle/>
          <a:p>
            <a:pPr>
              <a:buNone/>
            </a:pPr>
            <a:r>
              <a:rPr lang="en-GB" i="1" dirty="0" smtClean="0"/>
              <a:t>‘...employees need to become:</a:t>
            </a:r>
            <a:br>
              <a:rPr lang="en-GB" i="1" dirty="0" smtClean="0"/>
            </a:br>
            <a:r>
              <a:rPr lang="en-GB" b="1" i="1" dirty="0" smtClean="0"/>
              <a:t>Ready and willing to experiment</a:t>
            </a:r>
            <a:r>
              <a:rPr lang="en-GB" i="1" dirty="0" smtClean="0"/>
              <a:t>: Managers and business analysts must be able to apply the principles of scientific experimentation to their business. They must know how to construct intelligent hypotheses. They also need to understand the principles of experimental testing and design, including population selection and sampling, in order to evaluate the validity of data analyses.</a:t>
            </a:r>
          </a:p>
          <a:p>
            <a:pPr>
              <a:buNone/>
            </a:pPr>
            <a:r>
              <a:rPr lang="en-GB" i="1" dirty="0" smtClean="0"/>
              <a:t>...</a:t>
            </a:r>
            <a:br>
              <a:rPr lang="en-GB" i="1" dirty="0" smtClean="0"/>
            </a:br>
            <a:r>
              <a:rPr lang="en-GB" b="1" i="1" dirty="0" smtClean="0"/>
              <a:t>Adept at mathematical reasoning</a:t>
            </a:r>
            <a:r>
              <a:rPr lang="en-GB" i="1" dirty="0" smtClean="0"/>
              <a:t>: How many of your managers today are really “numerate” — competent in the interpretation and use of numeric data?’</a:t>
            </a:r>
          </a:p>
          <a:p>
            <a:pPr algn="r">
              <a:buNone/>
            </a:pPr>
            <a:r>
              <a:rPr lang="en-GB" sz="1400" dirty="0" smtClean="0"/>
              <a:t>Jeanne Harris, HBR Blog, Sept 2012</a:t>
            </a:r>
            <a:endParaRPr lang="en-GB" sz="1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Visualisations are the Opium</a:t>
            </a:r>
            <a:br>
              <a:rPr lang="en-GB" dirty="0" smtClean="0"/>
            </a:br>
            <a:r>
              <a:rPr lang="en-GB" dirty="0" smtClean="0"/>
              <a:t>of the People</a:t>
            </a:r>
            <a:endParaRPr lang="en-GB" dirty="0"/>
          </a:p>
        </p:txBody>
      </p:sp>
      <p:sp>
        <p:nvSpPr>
          <p:cNvPr id="4" name="TextBox 3"/>
          <p:cNvSpPr txBox="1"/>
          <p:nvPr/>
        </p:nvSpPr>
        <p:spPr>
          <a:xfrm>
            <a:off x="683568" y="5949280"/>
            <a:ext cx="4896544" cy="307777"/>
          </a:xfrm>
          <a:prstGeom prst="rect">
            <a:avLst/>
          </a:prstGeom>
          <a:noFill/>
        </p:spPr>
        <p:txBody>
          <a:bodyPr wrap="square" rtlCol="0">
            <a:spAutoFit/>
          </a:bodyPr>
          <a:lstStyle/>
          <a:p>
            <a:r>
              <a:rPr lang="en-GB" sz="1400" dirty="0" smtClean="0"/>
              <a:t>(c)2008, Ryan Block/</a:t>
            </a:r>
            <a:r>
              <a:rPr lang="en-GB" sz="1400" dirty="0" err="1" smtClean="0"/>
              <a:t>Engadget</a:t>
            </a:r>
            <a:endParaRPr lang="en-GB" sz="1400" dirty="0"/>
          </a:p>
        </p:txBody>
      </p:sp>
      <p:pic>
        <p:nvPicPr>
          <p:cNvPr id="5" name="Picture 4" descr="jobs pie.jpg"/>
          <p:cNvPicPr>
            <a:picLocks noChangeAspect="1"/>
          </p:cNvPicPr>
          <p:nvPr/>
        </p:nvPicPr>
        <p:blipFill>
          <a:blip r:embed="rId2"/>
          <a:stretch>
            <a:fillRect/>
          </a:stretch>
        </p:blipFill>
        <p:spPr>
          <a:xfrm>
            <a:off x="1778000" y="1574800"/>
            <a:ext cx="5588000" cy="37084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Sparklines</a:t>
            </a:r>
            <a:r>
              <a:rPr lang="en-GB" dirty="0" smtClean="0"/>
              <a:t>: </a:t>
            </a:r>
            <a:r>
              <a:rPr lang="en-GB" dirty="0" err="1" smtClean="0"/>
              <a:t>Tufte</a:t>
            </a:r>
            <a:r>
              <a:rPr lang="en-GB" dirty="0" smtClean="0"/>
              <a:t> </a:t>
            </a:r>
            <a:r>
              <a:rPr lang="en-GB" dirty="0" err="1" smtClean="0"/>
              <a:t>vs</a:t>
            </a:r>
            <a:r>
              <a:rPr lang="en-GB" dirty="0" smtClean="0"/>
              <a:t> ...</a:t>
            </a:r>
            <a:endParaRPr lang="en-GB" dirty="0"/>
          </a:p>
        </p:txBody>
      </p:sp>
      <p:pic>
        <p:nvPicPr>
          <p:cNvPr id="3" name="Picture 2" descr="sparklines excel2010.png"/>
          <p:cNvPicPr>
            <a:picLocks noChangeAspect="1"/>
          </p:cNvPicPr>
          <p:nvPr/>
        </p:nvPicPr>
        <p:blipFill>
          <a:blip r:embed="rId2"/>
          <a:stretch>
            <a:fillRect/>
          </a:stretch>
        </p:blipFill>
        <p:spPr>
          <a:xfrm>
            <a:off x="683568" y="4365104"/>
            <a:ext cx="4162425" cy="2190750"/>
          </a:xfrm>
          <a:prstGeom prst="rect">
            <a:avLst/>
          </a:prstGeom>
        </p:spPr>
      </p:pic>
      <p:pic>
        <p:nvPicPr>
          <p:cNvPr id="4" name="Picture 3" descr="sparkline tufte.png"/>
          <p:cNvPicPr>
            <a:picLocks noChangeAspect="1"/>
          </p:cNvPicPr>
          <p:nvPr/>
        </p:nvPicPr>
        <p:blipFill>
          <a:blip r:embed="rId3"/>
          <a:stretch>
            <a:fillRect/>
          </a:stretch>
        </p:blipFill>
        <p:spPr>
          <a:xfrm>
            <a:off x="0" y="1196752"/>
            <a:ext cx="6147900" cy="796950"/>
          </a:xfrm>
          <a:prstGeom prst="rect">
            <a:avLst/>
          </a:prstGeom>
        </p:spPr>
      </p:pic>
      <p:pic>
        <p:nvPicPr>
          <p:cNvPr id="6" name="Picture 5" descr="sparklines grey.png"/>
          <p:cNvPicPr>
            <a:picLocks noChangeAspect="1"/>
          </p:cNvPicPr>
          <p:nvPr/>
        </p:nvPicPr>
        <p:blipFill>
          <a:blip r:embed="rId4"/>
          <a:stretch>
            <a:fillRect/>
          </a:stretch>
        </p:blipFill>
        <p:spPr>
          <a:xfrm>
            <a:off x="755576" y="2203688"/>
            <a:ext cx="2771800" cy="1441336"/>
          </a:xfrm>
          <a:prstGeom prst="rect">
            <a:avLst/>
          </a:prstGeom>
        </p:spPr>
      </p:pic>
      <p:pic>
        <p:nvPicPr>
          <p:cNvPr id="7" name="Picture 6" descr="sparkline Google data.png"/>
          <p:cNvPicPr>
            <a:picLocks noChangeAspect="1"/>
          </p:cNvPicPr>
          <p:nvPr/>
        </p:nvPicPr>
        <p:blipFill>
          <a:blip r:embed="rId5"/>
          <a:stretch>
            <a:fillRect/>
          </a:stretch>
        </p:blipFill>
        <p:spPr>
          <a:xfrm>
            <a:off x="4476750" y="2780928"/>
            <a:ext cx="4210050" cy="2657475"/>
          </a:xfrm>
          <a:prstGeom prst="rect">
            <a:avLst/>
          </a:prstGeom>
        </p:spPr>
      </p:pic>
      <p:pic>
        <p:nvPicPr>
          <p:cNvPr id="8" name="Picture 7" descr="sparkline Google.png"/>
          <p:cNvPicPr>
            <a:picLocks noChangeAspect="1"/>
          </p:cNvPicPr>
          <p:nvPr/>
        </p:nvPicPr>
        <p:blipFill>
          <a:blip r:embed="rId6"/>
          <a:stretch>
            <a:fillRect/>
          </a:stretch>
        </p:blipFill>
        <p:spPr>
          <a:xfrm>
            <a:off x="5724128" y="2204864"/>
            <a:ext cx="2125211" cy="986209"/>
          </a:xfrm>
          <a:prstGeom prst="rect">
            <a:avLst/>
          </a:prstGeom>
          <a:ln w="6350">
            <a:solidFill>
              <a:schemeClr val="bg2">
                <a:lumMod val="10000"/>
              </a:schemeClr>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Significance</a:t>
            </a:r>
            <a:endParaRPr lang="en-GB" dirty="0"/>
          </a:p>
        </p:txBody>
      </p:sp>
      <p:sp>
        <p:nvSpPr>
          <p:cNvPr id="3" name="Content Placeholder 2"/>
          <p:cNvSpPr>
            <a:spLocks noGrp="1"/>
          </p:cNvSpPr>
          <p:nvPr>
            <p:ph idx="1"/>
          </p:nvPr>
        </p:nvSpPr>
        <p:spPr/>
        <p:txBody>
          <a:bodyPr/>
          <a:lstStyle/>
          <a:p>
            <a:pPr>
              <a:buNone/>
            </a:pPr>
            <a:r>
              <a:rPr lang="en-GB" dirty="0" smtClean="0"/>
              <a:t>“Flagged for action because 74% of students felt they were well supported by their supervisor compared to 80% in similar institutions (difference &gt;5%)”</a:t>
            </a:r>
          </a:p>
          <a:p>
            <a:pPr>
              <a:buNone/>
            </a:pPr>
            <a:endParaRPr lang="en-GB" dirty="0" smtClean="0"/>
          </a:p>
          <a:p>
            <a:pPr>
              <a:buNone/>
            </a:pPr>
            <a:r>
              <a:rPr lang="en-GB" dirty="0" smtClean="0"/>
              <a:t>“We need to talk to Mr. Benn; the drop-out rate doubled in his class this year.”</a:t>
            </a:r>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I Popdensity.png"/>
          <p:cNvPicPr>
            <a:picLocks noChangeAspect="1"/>
          </p:cNvPicPr>
          <p:nvPr/>
        </p:nvPicPr>
        <p:blipFill>
          <a:blip r:embed="rId2"/>
          <a:stretch>
            <a:fillRect/>
          </a:stretch>
        </p:blipFill>
        <p:spPr>
          <a:xfrm>
            <a:off x="5061148" y="571500"/>
            <a:ext cx="3543300" cy="5715000"/>
          </a:xfrm>
          <a:prstGeom prst="rect">
            <a:avLst/>
          </a:prstGeom>
        </p:spPr>
      </p:pic>
      <p:pic>
        <p:nvPicPr>
          <p:cNvPr id="4" name="Picture 3" descr="cetis map.png"/>
          <p:cNvPicPr>
            <a:picLocks noChangeAspect="1"/>
          </p:cNvPicPr>
          <p:nvPr/>
        </p:nvPicPr>
        <p:blipFill>
          <a:blip r:embed="rId3"/>
          <a:stretch>
            <a:fillRect/>
          </a:stretch>
        </p:blipFill>
        <p:spPr>
          <a:xfrm>
            <a:off x="-40392" y="571500"/>
            <a:ext cx="5044440" cy="557022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“Soft Capability”</a:t>
            </a:r>
            <a:endParaRPr lang="en-GB" dirty="0"/>
          </a:p>
        </p:txBody>
      </p:sp>
      <p:sp>
        <p:nvSpPr>
          <p:cNvPr id="3" name="Content Placeholder 2"/>
          <p:cNvSpPr>
            <a:spLocks noGrp="1"/>
          </p:cNvSpPr>
          <p:nvPr>
            <p:ph idx="1"/>
          </p:nvPr>
        </p:nvSpPr>
        <p:spPr/>
        <p:txBody>
          <a:bodyPr/>
          <a:lstStyle/>
          <a:p>
            <a:r>
              <a:rPr lang="en-GB" dirty="0" smtClean="0"/>
              <a:t>Appreciation</a:t>
            </a:r>
          </a:p>
          <a:p>
            <a:r>
              <a:rPr lang="en-GB" dirty="0" smtClean="0"/>
              <a:t>Expertise to comprehend, query and converse </a:t>
            </a:r>
            <a:r>
              <a:rPr lang="en-GB" dirty="0" err="1" smtClean="0"/>
              <a:t>vs</a:t>
            </a:r>
            <a:r>
              <a:rPr lang="en-GB" dirty="0" smtClean="0"/>
              <a:t> originate</a:t>
            </a:r>
          </a:p>
          <a:p>
            <a:endParaRPr lang="en-GB" dirty="0" smtClean="0"/>
          </a:p>
          <a:p>
            <a:r>
              <a:rPr lang="en-GB" dirty="0" smtClean="0"/>
              <a:t>A role for amateurs</a:t>
            </a:r>
          </a:p>
          <a:p>
            <a:r>
              <a:rPr lang="en-GB" dirty="0" smtClean="0"/>
              <a:t>LA Innovation as social process</a:t>
            </a:r>
          </a:p>
          <a:p>
            <a:endParaRPr lang="en-GB" dirty="0" smtClean="0"/>
          </a:p>
          <a:p>
            <a:r>
              <a:rPr lang="en-GB" dirty="0" smtClean="0"/>
              <a:t>Small data done </a:t>
            </a:r>
            <a:r>
              <a:rPr lang="en-GB" dirty="0" smtClean="0"/>
              <a:t>right</a:t>
            </a:r>
            <a:br>
              <a:rPr lang="en-GB" dirty="0" smtClean="0"/>
            </a:br>
            <a:r>
              <a:rPr lang="en-GB" dirty="0" smtClean="0"/>
              <a:t>(don’t wait for perfection)</a:t>
            </a:r>
            <a:endParaRPr lang="en-GB" dirty="0" smtClean="0"/>
          </a:p>
          <a:p>
            <a:endParaRPr lang="en-GB" dirty="0" smtClean="0"/>
          </a:p>
          <a:p>
            <a:endParaRPr lang="en-GB" dirty="0" smtClean="0"/>
          </a:p>
          <a:p>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360861"/>
            <a:ext cx="7772400" cy="1500187"/>
          </a:xfrm>
        </p:spPr>
        <p:txBody>
          <a:bodyPr>
            <a:normAutofit/>
          </a:bodyPr>
          <a:lstStyle/>
          <a:p>
            <a:pPr algn="ctr"/>
            <a:r>
              <a:rPr lang="en-GB" sz="4400" dirty="0" smtClean="0"/>
              <a:t>Discussion Time</a:t>
            </a:r>
            <a:endParaRPr lang="en-GB" sz="4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The management/</a:t>
            </a:r>
            <a:br>
              <a:rPr lang="en-GB" dirty="0" smtClean="0"/>
            </a:br>
            <a:r>
              <a:rPr lang="en-GB" dirty="0" smtClean="0"/>
              <a:t>Practice Accommodation</a:t>
            </a:r>
            <a:endParaRPr lang="en-GB" dirty="0"/>
          </a:p>
        </p:txBody>
      </p:sp>
      <p:sp>
        <p:nvSpPr>
          <p:cNvPr id="3" name="Text Placeholder 2"/>
          <p:cNvSpPr>
            <a:spLocks noGrp="1"/>
          </p:cNvSpPr>
          <p:nvPr>
            <p:ph type="body" idx="1"/>
          </p:nvPr>
        </p:nvSpPr>
        <p:spPr/>
        <p:txBody>
          <a:bodyPr/>
          <a:lstStyle/>
          <a:p>
            <a:endParaRPr lang="en-GB"/>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Ashby’s Law of Requisite Variety</a:t>
            </a:r>
            <a:endParaRPr lang="en-GB" dirty="0"/>
          </a:p>
        </p:txBody>
      </p:sp>
      <p:sp>
        <p:nvSpPr>
          <p:cNvPr id="3" name="Content Placeholder 2"/>
          <p:cNvSpPr>
            <a:spLocks noGrp="1"/>
          </p:cNvSpPr>
          <p:nvPr>
            <p:ph idx="1"/>
          </p:nvPr>
        </p:nvSpPr>
        <p:spPr>
          <a:xfrm>
            <a:off x="457200" y="1196752"/>
            <a:ext cx="4834880" cy="4929411"/>
          </a:xfrm>
        </p:spPr>
        <p:txBody>
          <a:bodyPr/>
          <a:lstStyle/>
          <a:p>
            <a:pPr>
              <a:buNone/>
            </a:pPr>
            <a:endParaRPr lang="en-GB" dirty="0" smtClean="0"/>
          </a:p>
          <a:p>
            <a:pPr>
              <a:buNone/>
            </a:pPr>
            <a:r>
              <a:rPr lang="en-GB" i="1" dirty="0" smtClean="0"/>
              <a:t>“variety absorbs variety, defines the minimum number of states necessary for a controller to control a system of a given number of states”</a:t>
            </a:r>
            <a:endParaRPr lang="en-GB" i="1" dirty="0"/>
          </a:p>
        </p:txBody>
      </p:sp>
      <p:pic>
        <p:nvPicPr>
          <p:cNvPr id="4" name="Picture 3" descr="Wrossashby1960.jpg"/>
          <p:cNvPicPr>
            <a:picLocks noChangeAspect="1"/>
          </p:cNvPicPr>
          <p:nvPr/>
        </p:nvPicPr>
        <p:blipFill>
          <a:blip r:embed="rId2"/>
          <a:srcRect l="15423" r="14577"/>
          <a:stretch>
            <a:fillRect/>
          </a:stretch>
        </p:blipFill>
        <p:spPr>
          <a:xfrm>
            <a:off x="5724128" y="1268760"/>
            <a:ext cx="3024336" cy="432048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“Accommodation”</a:t>
            </a:r>
            <a:endParaRPr lang="en-GB" dirty="0"/>
          </a:p>
        </p:txBody>
      </p:sp>
      <p:sp>
        <p:nvSpPr>
          <p:cNvPr id="3" name="Content Placeholder 2"/>
          <p:cNvSpPr>
            <a:spLocks noGrp="1"/>
          </p:cNvSpPr>
          <p:nvPr>
            <p:ph idx="1"/>
          </p:nvPr>
        </p:nvSpPr>
        <p:spPr>
          <a:xfrm>
            <a:off x="457200" y="1091877"/>
            <a:ext cx="8229600" cy="4929411"/>
          </a:xfrm>
        </p:spPr>
        <p:txBody>
          <a:bodyPr>
            <a:normAutofit fontScale="92500" lnSpcReduction="10000"/>
          </a:bodyPr>
          <a:lstStyle/>
          <a:p>
            <a:pPr>
              <a:buNone/>
            </a:pPr>
            <a:r>
              <a:rPr lang="en-GB" i="1" dirty="0" smtClean="0"/>
              <a:t>“The introduction of these techniques [Learning Analytics] cannot be understood in isolation from the methods of educational management as they have grown up over the past two centuries. These methods are conditioned by the fact that educational managers are limited in their capability to monitor and act upon the range of states which are taken up by teachers and learners in their learning activities. ... Over the years, an accommodation has developed between regulatory authorities, management and teaching professionals: educational managers indicate the goals which teachers and learners should work towards, provide a framework for them to act within, and ensure that the results of their activity meet some minimum standards. The rest is left up to the professional skills of teachers and the ethical integrity of both teachers and learners.”</a:t>
            </a:r>
          </a:p>
          <a:p>
            <a:pPr algn="r">
              <a:buNone/>
            </a:pPr>
            <a:r>
              <a:rPr lang="en-GB" dirty="0" smtClean="0"/>
              <a:t>	</a:t>
            </a:r>
            <a:r>
              <a:rPr lang="en-GB" sz="1500" dirty="0" smtClean="0"/>
              <a:t>Prof. Dai Griffiths, “Implications of Analytics for Teaching Practice in Higher Education”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Perspective of this Talk #1</a:t>
            </a:r>
            <a:endParaRPr lang="en-GB" dirty="0"/>
          </a:p>
        </p:txBody>
      </p:sp>
      <p:sp>
        <p:nvSpPr>
          <p:cNvPr id="3" name="Content Placeholder 2"/>
          <p:cNvSpPr>
            <a:spLocks noGrp="1"/>
          </p:cNvSpPr>
          <p:nvPr>
            <p:ph idx="1"/>
          </p:nvPr>
        </p:nvSpPr>
        <p:spPr/>
        <p:txBody>
          <a:bodyPr/>
          <a:lstStyle/>
          <a:p>
            <a:pPr>
              <a:buNone/>
            </a:pPr>
            <a:r>
              <a:rPr lang="en-GB" dirty="0" smtClean="0"/>
              <a:t>Where am I coming from?</a:t>
            </a:r>
          </a:p>
          <a:p>
            <a:endParaRPr lang="en-GB" dirty="0"/>
          </a:p>
        </p:txBody>
      </p:sp>
      <p:graphicFrame>
        <p:nvGraphicFramePr>
          <p:cNvPr id="4" name="Diagram 3"/>
          <p:cNvGraphicFramePr/>
          <p:nvPr/>
        </p:nvGraphicFramePr>
        <p:xfrm>
          <a:off x="1187624" y="1669256"/>
          <a:ext cx="345638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jisc.gif"/>
          <p:cNvPicPr>
            <a:picLocks noChangeAspect="1"/>
          </p:cNvPicPr>
          <p:nvPr/>
        </p:nvPicPr>
        <p:blipFill>
          <a:blip r:embed="rId7"/>
          <a:stretch>
            <a:fillRect/>
          </a:stretch>
        </p:blipFill>
        <p:spPr>
          <a:xfrm>
            <a:off x="666750" y="4824958"/>
            <a:ext cx="857250" cy="476250"/>
          </a:xfrm>
          <a:prstGeom prst="rect">
            <a:avLst/>
          </a:prstGeom>
        </p:spPr>
      </p:pic>
      <p:cxnSp>
        <p:nvCxnSpPr>
          <p:cNvPr id="7" name="Straight Connector 6"/>
          <p:cNvCxnSpPr/>
          <p:nvPr/>
        </p:nvCxnSpPr>
        <p:spPr>
          <a:xfrm>
            <a:off x="1043608" y="1669256"/>
            <a:ext cx="0" cy="3155702"/>
          </a:xfrm>
          <a:prstGeom prst="line">
            <a:avLst/>
          </a:prstGeom>
          <a:ln>
            <a:solidFill>
              <a:srgbClr val="1B4474"/>
            </a:solidFill>
            <a:prstDash val="dash"/>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148064" y="1729839"/>
            <a:ext cx="3312368" cy="3139321"/>
          </a:xfrm>
          <a:prstGeom prst="rect">
            <a:avLst/>
          </a:prstGeom>
          <a:noFill/>
        </p:spPr>
        <p:txBody>
          <a:bodyPr wrap="square" rtlCol="0">
            <a:spAutoFit/>
          </a:bodyPr>
          <a:lstStyle/>
          <a:p>
            <a:r>
              <a:rPr lang="en-GB" dirty="0" err="1" smtClean="0">
                <a:solidFill>
                  <a:schemeClr val="bg2">
                    <a:lumMod val="10000"/>
                  </a:schemeClr>
                </a:solidFill>
              </a:rPr>
              <a:t>Cetis</a:t>
            </a:r>
            <a:r>
              <a:rPr lang="en-GB" dirty="0" smtClean="0">
                <a:solidFill>
                  <a:schemeClr val="bg2">
                    <a:lumMod val="10000"/>
                  </a:schemeClr>
                </a:solidFill>
              </a:rPr>
              <a:t> is based in the Institute for Educational Cybernetics at the University of Bolton.</a:t>
            </a:r>
          </a:p>
          <a:p>
            <a:endParaRPr lang="en-GB" dirty="0" smtClean="0">
              <a:solidFill>
                <a:schemeClr val="bg2">
                  <a:lumMod val="10000"/>
                </a:schemeClr>
              </a:solidFill>
            </a:endParaRPr>
          </a:p>
          <a:p>
            <a:r>
              <a:rPr lang="en-GB" dirty="0" smtClean="0">
                <a:solidFill>
                  <a:schemeClr val="bg2">
                    <a:lumMod val="10000"/>
                  </a:schemeClr>
                </a:solidFill>
              </a:rPr>
              <a:t>“Our mission is to develop a better understanding of how information and communications technologies affect the organisation of education from individual learning to the global system.”</a:t>
            </a:r>
            <a:endParaRPr lang="en-GB" dirty="0">
              <a:solidFill>
                <a:schemeClr val="bg2">
                  <a:lumMod val="10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So, you want to optimise student success?</a:t>
            </a:r>
            <a:endParaRPr lang="en-GB" dirty="0"/>
          </a:p>
        </p:txBody>
      </p:sp>
      <p:sp>
        <p:nvSpPr>
          <p:cNvPr id="5" name="Content Placeholder 4"/>
          <p:cNvSpPr>
            <a:spLocks noGrp="1"/>
          </p:cNvSpPr>
          <p:nvPr>
            <p:ph idx="1"/>
          </p:nvPr>
        </p:nvSpPr>
        <p:spPr>
          <a:xfrm>
            <a:off x="457200" y="1451917"/>
            <a:ext cx="8229600" cy="4929411"/>
          </a:xfrm>
        </p:spPr>
        <p:txBody>
          <a:bodyPr/>
          <a:lstStyle/>
          <a:p>
            <a:r>
              <a:rPr lang="en-GB" dirty="0" smtClean="0"/>
              <a:t>What does success look like?</a:t>
            </a:r>
          </a:p>
          <a:p>
            <a:pPr lvl="1"/>
            <a:r>
              <a:rPr lang="en-GB" dirty="0" smtClean="0"/>
              <a:t>Really?</a:t>
            </a:r>
          </a:p>
          <a:p>
            <a:pPr lvl="1"/>
            <a:r>
              <a:rPr lang="en-GB" dirty="0" smtClean="0"/>
              <a:t>Says who?</a:t>
            </a:r>
          </a:p>
          <a:p>
            <a:pPr lvl="1"/>
            <a:r>
              <a:rPr lang="en-GB" dirty="0" smtClean="0"/>
              <a:t>Is a “good education” indicated  by student success?</a:t>
            </a:r>
          </a:p>
          <a:p>
            <a:pPr lvl="1"/>
            <a:endParaRPr lang="en-GB" dirty="0" smtClean="0"/>
          </a:p>
          <a:p>
            <a:r>
              <a:rPr lang="en-GB" dirty="0" smtClean="0"/>
              <a:t>Are the following well-specified?</a:t>
            </a:r>
          </a:p>
          <a:p>
            <a:pPr lvl="1"/>
            <a:r>
              <a:rPr lang="en-GB" dirty="0" smtClean="0"/>
              <a:t>“optimise student success”</a:t>
            </a:r>
          </a:p>
          <a:p>
            <a:pPr lvl="1"/>
            <a:r>
              <a:rPr lang="en-GB" dirty="0" smtClean="0"/>
              <a:t>“maximise the probability of success”</a:t>
            </a:r>
          </a:p>
          <a:p>
            <a:pPr lvl="1"/>
            <a:endParaRPr lang="en-GB" dirty="0" smtClean="0"/>
          </a:p>
          <a:p>
            <a:endParaRPr lang="en-GB"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Does everyone understand?</a:t>
            </a:r>
            <a:endParaRPr lang="en-GB" dirty="0"/>
          </a:p>
        </p:txBody>
      </p:sp>
      <p:sp>
        <p:nvSpPr>
          <p:cNvPr id="3" name="Content Placeholder 2"/>
          <p:cNvSpPr>
            <a:spLocks noGrp="1"/>
          </p:cNvSpPr>
          <p:nvPr>
            <p:ph idx="1"/>
          </p:nvPr>
        </p:nvSpPr>
        <p:spPr/>
        <p:txBody>
          <a:bodyPr/>
          <a:lstStyle/>
          <a:p>
            <a:pPr>
              <a:buNone/>
            </a:pPr>
            <a:r>
              <a:rPr lang="en-GB" b="1" dirty="0" smtClean="0"/>
              <a:t>Attainment</a:t>
            </a:r>
            <a:r>
              <a:rPr lang="en-GB" dirty="0" smtClean="0"/>
              <a:t>: an academic standard, typically shown by test and examination results</a:t>
            </a:r>
          </a:p>
          <a:p>
            <a:pPr>
              <a:buNone/>
            </a:pPr>
            <a:endParaRPr lang="en-GB" dirty="0" smtClean="0"/>
          </a:p>
          <a:p>
            <a:pPr>
              <a:buNone/>
            </a:pPr>
            <a:r>
              <a:rPr lang="en-GB" b="1" dirty="0" smtClean="0"/>
              <a:t>Progress</a:t>
            </a:r>
            <a:r>
              <a:rPr lang="en-GB" dirty="0" smtClean="0"/>
              <a:t>: how far a learner has moved between assessment events</a:t>
            </a:r>
          </a:p>
          <a:p>
            <a:pPr>
              <a:buNone/>
            </a:pPr>
            <a:endParaRPr lang="en-GB" dirty="0" smtClean="0"/>
          </a:p>
          <a:p>
            <a:pPr>
              <a:buNone/>
            </a:pPr>
            <a:r>
              <a:rPr lang="en-GB" b="1" dirty="0" smtClean="0"/>
              <a:t>Achievement</a:t>
            </a:r>
            <a:r>
              <a:rPr lang="en-GB" dirty="0" smtClean="0"/>
              <a:t>: takes into account the standards of attainment reached by learners and the progress they have made to reach those standards</a:t>
            </a:r>
          </a:p>
          <a:p>
            <a:pPr>
              <a:buNone/>
            </a:pPr>
            <a:endParaRPr lang="en-GB" dirty="0" smtClean="0"/>
          </a:p>
          <a:p>
            <a:pPr>
              <a:buNone/>
            </a:pPr>
            <a:r>
              <a:rPr lang="en-GB" b="1" dirty="0" smtClean="0"/>
              <a:t>Enrichment</a:t>
            </a:r>
            <a:r>
              <a:rPr lang="en-GB" dirty="0" smtClean="0"/>
              <a:t>: the extent to which a learner gains professional attitudes, meta-cognition, technical or artistic creativity, delight, intellectual flexibility, ...</a:t>
            </a: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The Map is not the Territory</a:t>
            </a:r>
            <a:endParaRPr lang="en-GB" dirty="0"/>
          </a:p>
        </p:txBody>
      </p:sp>
      <p:pic>
        <p:nvPicPr>
          <p:cNvPr id="3" name="Picture 2" descr="pipe.jpg"/>
          <p:cNvPicPr>
            <a:picLocks noChangeAspect="1"/>
          </p:cNvPicPr>
          <p:nvPr/>
        </p:nvPicPr>
        <p:blipFill>
          <a:blip r:embed="rId2"/>
          <a:stretch>
            <a:fillRect/>
          </a:stretch>
        </p:blipFill>
        <p:spPr>
          <a:xfrm>
            <a:off x="2190750" y="1576387"/>
            <a:ext cx="4762500" cy="3705225"/>
          </a:xfrm>
          <a:prstGeom prst="rect">
            <a:avLst/>
          </a:prstGeom>
        </p:spPr>
      </p:pic>
      <p:sp>
        <p:nvSpPr>
          <p:cNvPr id="4" name="TextBox 3"/>
          <p:cNvSpPr txBox="1"/>
          <p:nvPr/>
        </p:nvSpPr>
        <p:spPr>
          <a:xfrm>
            <a:off x="2252886" y="6237312"/>
            <a:ext cx="4700364" cy="307777"/>
          </a:xfrm>
          <a:prstGeom prst="rect">
            <a:avLst/>
          </a:prstGeom>
          <a:noFill/>
        </p:spPr>
        <p:txBody>
          <a:bodyPr wrap="square" rtlCol="0">
            <a:spAutoFit/>
          </a:bodyPr>
          <a:lstStyle/>
          <a:p>
            <a:r>
              <a:rPr lang="en-GB" sz="1400" dirty="0" smtClean="0"/>
              <a:t>Image: Original René Magritte; digital image </a:t>
            </a:r>
            <a:r>
              <a:rPr lang="en-GB" sz="1400" dirty="0" err="1" smtClean="0">
                <a:latin typeface="CC Icons" pitchFamily="2" charset="0"/>
              </a:rPr>
              <a:t>cbd</a:t>
            </a:r>
            <a:r>
              <a:rPr lang="en-GB" sz="1400" dirty="0" smtClean="0"/>
              <a:t> </a:t>
            </a:r>
            <a:r>
              <a:rPr lang="en-GB" sz="1400" dirty="0" err="1" smtClean="0"/>
              <a:t>Nad</a:t>
            </a:r>
            <a:r>
              <a:rPr lang="en-GB" sz="1400" dirty="0" smtClean="0"/>
              <a:t> </a:t>
            </a:r>
            <a:r>
              <a:rPr lang="en-GB" sz="1400" dirty="0" err="1" smtClean="0"/>
              <a:t>Renrel</a:t>
            </a:r>
            <a:endParaRPr lang="en-GB" sz="1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n-GB" dirty="0" smtClean="0"/>
              <a:t>Worried?</a:t>
            </a:r>
            <a:endParaRPr lang="en-GB" dirty="0"/>
          </a:p>
        </p:txBody>
      </p:sp>
      <p:pic>
        <p:nvPicPr>
          <p:cNvPr id="3" name="Picture 2" descr="ecar report concerns.png"/>
          <p:cNvPicPr>
            <a:picLocks noChangeAspect="1"/>
          </p:cNvPicPr>
          <p:nvPr/>
        </p:nvPicPr>
        <p:blipFill>
          <a:blip r:embed="rId2"/>
          <a:stretch>
            <a:fillRect/>
          </a:stretch>
        </p:blipFill>
        <p:spPr>
          <a:xfrm>
            <a:off x="1499223" y="980728"/>
            <a:ext cx="5881089" cy="5753854"/>
          </a:xfrm>
          <a:prstGeom prst="rect">
            <a:avLst/>
          </a:prstGeom>
        </p:spPr>
      </p:pic>
      <p:sp>
        <p:nvSpPr>
          <p:cNvPr id="4" name="TextBox 3"/>
          <p:cNvSpPr txBox="1"/>
          <p:nvPr/>
        </p:nvSpPr>
        <p:spPr>
          <a:xfrm rot="16200000">
            <a:off x="6330598" y="3282216"/>
            <a:ext cx="4712404" cy="523220"/>
          </a:xfrm>
          <a:prstGeom prst="rect">
            <a:avLst/>
          </a:prstGeom>
          <a:noFill/>
        </p:spPr>
        <p:txBody>
          <a:bodyPr wrap="square" rtlCol="0">
            <a:spAutoFit/>
          </a:bodyPr>
          <a:lstStyle/>
          <a:p>
            <a:r>
              <a:rPr lang="en-GB" sz="1400" dirty="0" smtClean="0"/>
              <a:t>From: “Analytics in Higher Education: Benefits, Barriers, Progress, and Recommendations” (ECAR Report)</a:t>
            </a:r>
            <a:endParaRPr lang="en-GB" sz="1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Potential misadventure</a:t>
            </a:r>
            <a:br>
              <a:rPr lang="en-GB" dirty="0" smtClean="0"/>
            </a:br>
            <a:r>
              <a:rPr lang="en-GB" dirty="0" smtClean="0"/>
              <a:t>&amp; bad Role Models</a:t>
            </a:r>
            <a:endParaRPr lang="en-GB" dirty="0"/>
          </a:p>
        </p:txBody>
      </p:sp>
      <p:sp>
        <p:nvSpPr>
          <p:cNvPr id="3" name="Text Placeholder 2"/>
          <p:cNvSpPr>
            <a:spLocks noGrp="1"/>
          </p:cNvSpPr>
          <p:nvPr>
            <p:ph type="body" idx="1"/>
          </p:nvPr>
        </p:nvSpPr>
        <p:spPr/>
        <p:txBody>
          <a:bodyPr/>
          <a:lstStyle/>
          <a:p>
            <a:endParaRPr lang="en-GB"/>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1. For What is this a Good Metaphor?</a:t>
            </a:r>
            <a:endParaRPr lang="en-GB" dirty="0"/>
          </a:p>
        </p:txBody>
      </p:sp>
      <p:pic>
        <p:nvPicPr>
          <p:cNvPr id="5" name="Picture 4" descr="Dashboard_Display_2.JPG"/>
          <p:cNvPicPr>
            <a:picLocks noChangeAspect="1"/>
          </p:cNvPicPr>
          <p:nvPr/>
        </p:nvPicPr>
        <p:blipFill>
          <a:blip r:embed="rId2"/>
          <a:stretch>
            <a:fillRect/>
          </a:stretch>
        </p:blipFill>
        <p:spPr>
          <a:xfrm>
            <a:off x="519881" y="1216496"/>
            <a:ext cx="8128000" cy="48768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 Automation and Practice</a:t>
            </a:r>
            <a:endParaRPr lang="en-GB" dirty="0"/>
          </a:p>
        </p:txBody>
      </p:sp>
      <p:sp>
        <p:nvSpPr>
          <p:cNvPr id="3" name="Content Placeholder 2"/>
          <p:cNvSpPr>
            <a:spLocks noGrp="1"/>
          </p:cNvSpPr>
          <p:nvPr>
            <p:ph idx="1"/>
          </p:nvPr>
        </p:nvSpPr>
        <p:spPr/>
        <p:txBody>
          <a:bodyPr/>
          <a:lstStyle/>
          <a:p>
            <a:r>
              <a:rPr lang="en-GB" dirty="0" smtClean="0"/>
              <a:t>Automation can reduce variety</a:t>
            </a:r>
            <a:br>
              <a:rPr lang="en-GB" dirty="0" smtClean="0"/>
            </a:br>
            <a:r>
              <a:rPr lang="en-GB" dirty="0" smtClean="0"/>
              <a:t>(and it might be demonstrably effective)</a:t>
            </a:r>
            <a:br>
              <a:rPr lang="en-GB" dirty="0" smtClean="0"/>
            </a:br>
            <a:r>
              <a:rPr lang="en-GB" dirty="0" smtClean="0"/>
              <a:t/>
            </a:r>
            <a:br>
              <a:rPr lang="en-GB" dirty="0" smtClean="0"/>
            </a:br>
            <a:r>
              <a:rPr lang="en-GB" dirty="0" smtClean="0"/>
              <a:t>BUT...</a:t>
            </a:r>
          </a:p>
          <a:p>
            <a:endParaRPr lang="en-GB" dirty="0" smtClean="0"/>
          </a:p>
          <a:p>
            <a:endParaRPr lang="en-GB" dirty="0" smtClean="0"/>
          </a:p>
          <a:p>
            <a:r>
              <a:rPr lang="en-GB" dirty="0" smtClean="0"/>
              <a:t>In Systemic LA, “system” includes teaching practice.</a:t>
            </a:r>
            <a:endParaRPr lang="en-GB"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3.The Folly of Technological </a:t>
            </a:r>
            <a:r>
              <a:rPr lang="en-GB" dirty="0" err="1" smtClean="0"/>
              <a:t>Solutionism</a:t>
            </a:r>
            <a:endParaRPr lang="en-GB" dirty="0"/>
          </a:p>
        </p:txBody>
      </p:sp>
      <p:sp>
        <p:nvSpPr>
          <p:cNvPr id="3" name="Content Placeholder 2"/>
          <p:cNvSpPr>
            <a:spLocks noGrp="1"/>
          </p:cNvSpPr>
          <p:nvPr>
            <p:ph idx="1"/>
          </p:nvPr>
        </p:nvSpPr>
        <p:spPr>
          <a:xfrm>
            <a:off x="457200" y="1052736"/>
            <a:ext cx="8229600" cy="5805264"/>
          </a:xfrm>
        </p:spPr>
        <p:txBody>
          <a:bodyPr>
            <a:normAutofit fontScale="85000" lnSpcReduction="20000"/>
          </a:bodyPr>
          <a:lstStyle/>
          <a:p>
            <a:pPr>
              <a:lnSpc>
                <a:spcPct val="120000"/>
              </a:lnSpc>
              <a:buNone/>
            </a:pPr>
            <a:r>
              <a:rPr lang="en-GB" i="1" dirty="0" smtClean="0"/>
              <a:t>‘Recasting all complex social situations either as neatly defined problems with definite, computable solutions or as transparent and self-evident processes that can be easily optimized—if only the right algorithms are in place!—this quest is likely to have unexpected consequences that could eventually cause more damage than the problems they seek to address.</a:t>
            </a:r>
          </a:p>
          <a:p>
            <a:pPr>
              <a:lnSpc>
                <a:spcPct val="120000"/>
              </a:lnSpc>
              <a:buNone/>
            </a:pPr>
            <a:endParaRPr lang="en-GB" i="1" dirty="0" smtClean="0"/>
          </a:p>
          <a:p>
            <a:pPr>
              <a:lnSpc>
                <a:spcPct val="120000"/>
              </a:lnSpc>
              <a:buNone/>
            </a:pPr>
            <a:r>
              <a:rPr lang="en-GB" i="1" dirty="0" smtClean="0"/>
              <a:t>I call the ideology that legitimizes and sanctions such aspirations “</a:t>
            </a:r>
            <a:r>
              <a:rPr lang="en-GB" i="1" dirty="0" err="1" smtClean="0"/>
              <a:t>solutionism</a:t>
            </a:r>
            <a:r>
              <a:rPr lang="en-GB" i="1" dirty="0" smtClean="0"/>
              <a:t>.” I borrow this unabashedly pejorative term from the world of architecture and urban planning, where it has come to refer to an unhealthy preoccupation with sexy, monumental, and narrow-minded solutions—the kind of stuff that wows audiences at TED Conferences—to problems that are extremely complex, fluid, and contentious … </a:t>
            </a:r>
            <a:r>
              <a:rPr lang="en-GB" i="1" dirty="0" err="1" smtClean="0"/>
              <a:t>solutionism</a:t>
            </a:r>
            <a:r>
              <a:rPr lang="en-GB" i="1" dirty="0" smtClean="0"/>
              <a:t> presumes rather than investigates the problems that it is trying to solve, reaching “for the answer before the questions have been fully asked.” How problems are composed matters every bit as much as how problems are resolved.’</a:t>
            </a:r>
          </a:p>
          <a:p>
            <a:pPr algn="r">
              <a:lnSpc>
                <a:spcPct val="120000"/>
              </a:lnSpc>
              <a:buNone/>
            </a:pPr>
            <a:r>
              <a:rPr lang="en-GB" sz="1400" dirty="0" smtClean="0"/>
              <a:t/>
            </a:r>
            <a:br>
              <a:rPr lang="en-GB" sz="1400" dirty="0" smtClean="0"/>
            </a:br>
            <a:r>
              <a:rPr lang="en-GB" sz="1400" dirty="0" err="1" smtClean="0"/>
              <a:t>Evgeny</a:t>
            </a:r>
            <a:r>
              <a:rPr lang="en-GB" sz="1400" dirty="0" smtClean="0"/>
              <a:t> </a:t>
            </a:r>
            <a:r>
              <a:rPr lang="en-GB" sz="1400" dirty="0" err="1" smtClean="0"/>
              <a:t>Morozov</a:t>
            </a:r>
            <a:r>
              <a:rPr lang="en-GB" sz="1400" dirty="0" smtClean="0"/>
              <a:t>, “To Save Everything Click Here: The Folly of Technological </a:t>
            </a:r>
            <a:r>
              <a:rPr lang="en-GB" sz="1400" dirty="0" err="1" smtClean="0"/>
              <a:t>Solutionism</a:t>
            </a:r>
            <a:r>
              <a:rPr lang="en-GB" sz="1400" dirty="0" smtClean="0"/>
              <a:t>”, 2013</a:t>
            </a:r>
            <a:endParaRPr lang="en-GB" sz="1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Question Concerning Technology</a:t>
            </a:r>
            <a:endParaRPr lang="en-GB" dirty="0"/>
          </a:p>
        </p:txBody>
      </p:sp>
      <p:sp>
        <p:nvSpPr>
          <p:cNvPr id="3" name="Content Placeholder 2"/>
          <p:cNvSpPr>
            <a:spLocks noGrp="1"/>
          </p:cNvSpPr>
          <p:nvPr>
            <p:ph idx="1"/>
          </p:nvPr>
        </p:nvSpPr>
        <p:spPr/>
        <p:txBody>
          <a:bodyPr/>
          <a:lstStyle/>
          <a:p>
            <a:pPr>
              <a:buNone/>
            </a:pPr>
            <a:r>
              <a:rPr lang="en-GB" i="1" dirty="0" smtClean="0"/>
              <a:t>‘Everywhere </a:t>
            </a:r>
            <a:r>
              <a:rPr lang="en-GB" i="1" dirty="0" smtClean="0"/>
              <a:t>we remain </a:t>
            </a:r>
            <a:r>
              <a:rPr lang="en-GB" i="1" dirty="0" err="1" smtClean="0"/>
              <a:t>unfree</a:t>
            </a:r>
            <a:r>
              <a:rPr lang="en-GB" i="1" dirty="0" smtClean="0"/>
              <a:t> and chained to technology, whether we passionately affirm or deny it. But we are delivered over to it in the worst possible way when we regard it as something neutral; for this conception of it, to which today we particularly like to do homage, makes us utterly blind to the essence of technology</a:t>
            </a:r>
            <a:r>
              <a:rPr lang="en-GB" i="1" dirty="0" smtClean="0"/>
              <a:t>.’</a:t>
            </a:r>
          </a:p>
          <a:p>
            <a:pPr algn="r">
              <a:buNone/>
            </a:pPr>
            <a:r>
              <a:rPr lang="en-GB" sz="1800" i="1" smtClean="0"/>
              <a:t/>
            </a:r>
            <a:br>
              <a:rPr lang="en-GB" sz="1800" i="1" smtClean="0"/>
            </a:br>
            <a:r>
              <a:rPr lang="en-GB" sz="1800" i="1" smtClean="0"/>
              <a:t>Martin </a:t>
            </a:r>
            <a:r>
              <a:rPr lang="en-GB" sz="1800" i="1" dirty="0" smtClean="0"/>
              <a:t>Heidegger, “The </a:t>
            </a:r>
            <a:r>
              <a:rPr lang="en-GB" sz="1800" i="1" dirty="0" smtClean="0"/>
              <a:t>Question Concerning Technology and Other </a:t>
            </a:r>
            <a:r>
              <a:rPr lang="en-GB" sz="1800" i="1" dirty="0" smtClean="0"/>
              <a:t>Essays”,</a:t>
            </a:r>
            <a:br>
              <a:rPr lang="en-GB" sz="1800" i="1" dirty="0" smtClean="0"/>
            </a:br>
            <a:r>
              <a:rPr lang="en-GB" sz="1800" i="1" smtClean="0"/>
              <a:t>original 1954, quotation translated by </a:t>
            </a:r>
            <a:r>
              <a:rPr lang="en-GB" sz="1800" i="1" dirty="0" smtClean="0"/>
              <a:t>William </a:t>
            </a:r>
            <a:r>
              <a:rPr lang="en-GB" sz="1800" i="1" dirty="0" err="1" smtClean="0"/>
              <a:t>Lovitt</a:t>
            </a:r>
            <a:r>
              <a:rPr lang="en-GB" sz="1800" i="1" dirty="0" smtClean="0"/>
              <a:t> </a:t>
            </a:r>
            <a:r>
              <a:rPr lang="en-GB" sz="1800" i="1" dirty="0" smtClean="0"/>
              <a:t>1977</a:t>
            </a:r>
            <a:endParaRPr lang="en-GB" sz="1800" i="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 The “What Works” Trap</a:t>
            </a:r>
            <a:endParaRPr lang="en-GB" dirty="0"/>
          </a:p>
        </p:txBody>
      </p:sp>
      <p:sp>
        <p:nvSpPr>
          <p:cNvPr id="3" name="Content Placeholder 2"/>
          <p:cNvSpPr>
            <a:spLocks noGrp="1"/>
          </p:cNvSpPr>
          <p:nvPr>
            <p:ph idx="1"/>
          </p:nvPr>
        </p:nvSpPr>
        <p:spPr/>
        <p:txBody>
          <a:bodyPr/>
          <a:lstStyle/>
          <a:p>
            <a:r>
              <a:rPr lang="en-GB" dirty="0" smtClean="0"/>
              <a:t>RCTs show what works in social policy ...</a:t>
            </a:r>
          </a:p>
          <a:p>
            <a:r>
              <a:rPr lang="en-GB" dirty="0" smtClean="0"/>
              <a:t>Intelligent Tutoring Systems work ...</a:t>
            </a:r>
          </a:p>
          <a:p>
            <a:endParaRPr lang="en-GB" dirty="0" smtClean="0"/>
          </a:p>
          <a:p>
            <a:pPr algn="r">
              <a:buNone/>
            </a:pPr>
            <a:r>
              <a:rPr lang="en-GB" dirty="0" smtClean="0"/>
              <a:t>... don’t they?</a:t>
            </a:r>
          </a:p>
          <a:p>
            <a:pPr algn="r">
              <a:buNone/>
            </a:pPr>
            <a:endParaRPr lang="en-GB" dirty="0" smtClean="0"/>
          </a:p>
          <a:p>
            <a:r>
              <a:rPr lang="en-GB" dirty="0" smtClean="0"/>
              <a:t>Evidence-based policy is fashionable but, too often:</a:t>
            </a:r>
          </a:p>
          <a:p>
            <a:pPr lvl="1"/>
            <a:r>
              <a:rPr lang="en-GB" dirty="0" smtClean="0"/>
              <a:t>The scope &amp; context of applicability is significant</a:t>
            </a:r>
          </a:p>
          <a:p>
            <a:pPr lvl="1"/>
            <a:r>
              <a:rPr lang="en-GB" dirty="0" smtClean="0"/>
              <a:t>Models of cause and effect are unexplored or ignored</a:t>
            </a:r>
          </a:p>
          <a:p>
            <a:pPr lvl="1"/>
            <a:r>
              <a:rPr lang="en-GB" dirty="0" smtClean="0"/>
              <a:t>Evidence relates to groups, not individuals</a:t>
            </a:r>
          </a:p>
          <a:p>
            <a:pPr lvl="1"/>
            <a:endParaRPr lang="en-GB" dirty="0" smtClean="0"/>
          </a:p>
          <a:p>
            <a:pPr>
              <a:buNone/>
            </a:pPr>
            <a:r>
              <a:rPr lang="en-GB" dirty="0" smtClean="0"/>
              <a:t>Is intuition worse than </a:t>
            </a:r>
            <a:r>
              <a:rPr lang="en-GB" dirty="0" err="1" smtClean="0"/>
              <a:t>mis</a:t>
            </a:r>
            <a:r>
              <a:rPr lang="en-GB" dirty="0" smtClean="0"/>
              <a:t>-made decisions on questionable evidence?</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Perspectives of this Talk #2</a:t>
            </a:r>
            <a:endParaRPr lang="en-GB" dirty="0"/>
          </a:p>
        </p:txBody>
      </p:sp>
      <p:pic>
        <p:nvPicPr>
          <p:cNvPr id="4" name="Picture 3" descr="472px-Challenge_vs_skill.svg.png"/>
          <p:cNvPicPr>
            <a:picLocks noChangeAspect="1"/>
          </p:cNvPicPr>
          <p:nvPr/>
        </p:nvPicPr>
        <p:blipFill>
          <a:blip r:embed="rId2"/>
          <a:stretch>
            <a:fillRect/>
          </a:stretch>
        </p:blipFill>
        <p:spPr>
          <a:xfrm>
            <a:off x="2123728" y="1238250"/>
            <a:ext cx="4495800" cy="4381500"/>
          </a:xfrm>
          <a:prstGeom prst="rect">
            <a:avLst/>
          </a:prstGeom>
        </p:spPr>
      </p:pic>
      <p:sp>
        <p:nvSpPr>
          <p:cNvPr id="5" name="TextBox 4"/>
          <p:cNvSpPr txBox="1"/>
          <p:nvPr/>
        </p:nvSpPr>
        <p:spPr>
          <a:xfrm>
            <a:off x="323528" y="6453336"/>
            <a:ext cx="7272808" cy="307777"/>
          </a:xfrm>
          <a:prstGeom prst="rect">
            <a:avLst/>
          </a:prstGeom>
          <a:noFill/>
        </p:spPr>
        <p:txBody>
          <a:bodyPr wrap="square" rtlCol="0">
            <a:spAutoFit/>
          </a:bodyPr>
          <a:lstStyle/>
          <a:p>
            <a:r>
              <a:rPr lang="en-GB" sz="1400" dirty="0" smtClean="0"/>
              <a:t>Image: public domain, by Oliver </a:t>
            </a:r>
            <a:r>
              <a:rPr lang="en-GB" sz="1400" dirty="0" err="1" smtClean="0"/>
              <a:t>Beatson</a:t>
            </a:r>
            <a:r>
              <a:rPr lang="en-GB" sz="1400" dirty="0" smtClean="0"/>
              <a:t>; mental state according to </a:t>
            </a:r>
            <a:r>
              <a:rPr lang="en-GB" sz="1400" dirty="0" err="1" smtClean="0"/>
              <a:t>Csikszentmihalyi's</a:t>
            </a:r>
            <a:r>
              <a:rPr lang="en-GB" sz="1400" dirty="0" smtClean="0"/>
              <a:t> flow model</a:t>
            </a:r>
            <a:endParaRPr lang="en-GB" sz="1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Rays of Sunshine</a:t>
            </a:r>
            <a:endParaRPr lang="en-GB" dirty="0"/>
          </a:p>
        </p:txBody>
      </p:sp>
      <p:pic>
        <p:nvPicPr>
          <p:cNvPr id="4" name="Picture 3" descr="tilley and pawson.jpeg"/>
          <p:cNvPicPr>
            <a:picLocks noChangeAspect="1"/>
          </p:cNvPicPr>
          <p:nvPr/>
        </p:nvPicPr>
        <p:blipFill>
          <a:blip r:embed="rId2"/>
          <a:stretch>
            <a:fillRect/>
          </a:stretch>
        </p:blipFill>
        <p:spPr>
          <a:xfrm>
            <a:off x="1187624" y="1417638"/>
            <a:ext cx="2723499" cy="4149080"/>
          </a:xfrm>
          <a:prstGeom prst="rect">
            <a:avLst/>
          </a:prstGeom>
        </p:spPr>
      </p:pic>
      <p:pic>
        <p:nvPicPr>
          <p:cNvPr id="5" name="Picture 4" descr="Phil1.jpg"/>
          <p:cNvPicPr>
            <a:picLocks noChangeAspect="1"/>
          </p:cNvPicPr>
          <p:nvPr/>
        </p:nvPicPr>
        <p:blipFill>
          <a:blip r:embed="rId3"/>
          <a:stretch>
            <a:fillRect/>
          </a:stretch>
        </p:blipFill>
        <p:spPr>
          <a:xfrm>
            <a:off x="5148064" y="2060848"/>
            <a:ext cx="2286000" cy="2286000"/>
          </a:xfrm>
          <a:prstGeom prst="rect">
            <a:avLst/>
          </a:prstGeom>
        </p:spPr>
      </p:pic>
      <p:sp>
        <p:nvSpPr>
          <p:cNvPr id="6" name="TextBox 5"/>
          <p:cNvSpPr txBox="1"/>
          <p:nvPr/>
        </p:nvSpPr>
        <p:spPr>
          <a:xfrm>
            <a:off x="5076056" y="4293096"/>
            <a:ext cx="2448272" cy="369332"/>
          </a:xfrm>
          <a:prstGeom prst="rect">
            <a:avLst/>
          </a:prstGeom>
          <a:noFill/>
        </p:spPr>
        <p:txBody>
          <a:bodyPr wrap="square" rtlCol="0">
            <a:spAutoFit/>
          </a:bodyPr>
          <a:lstStyle/>
          <a:p>
            <a:pPr algn="ctr"/>
            <a:r>
              <a:rPr lang="en-GB" dirty="0" smtClean="0"/>
              <a:t>Phil </a:t>
            </a:r>
            <a:r>
              <a:rPr lang="en-GB" dirty="0" err="1" smtClean="0"/>
              <a:t>Winne</a:t>
            </a:r>
            <a:r>
              <a:rPr lang="en-GB" dirty="0" smtClean="0"/>
              <a:t>, SFU</a:t>
            </a:r>
            <a:endParaRPr lang="en-GB"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That’s NOT what I meant!</a:t>
            </a:r>
            <a:endParaRPr lang="en-GB" dirty="0"/>
          </a:p>
        </p:txBody>
      </p:sp>
      <p:sp>
        <p:nvSpPr>
          <p:cNvPr id="3" name="Content Placeholder 2"/>
          <p:cNvSpPr>
            <a:spLocks noGrp="1"/>
          </p:cNvSpPr>
          <p:nvPr>
            <p:ph idx="1"/>
          </p:nvPr>
        </p:nvSpPr>
        <p:spPr/>
        <p:txBody>
          <a:bodyPr/>
          <a:lstStyle/>
          <a:p>
            <a:pPr>
              <a:buNone/>
            </a:pPr>
            <a:r>
              <a:rPr lang="en-GB" dirty="0" smtClean="0"/>
              <a:t>The appropriation of current common practice in business intelligence and management reporting as the method of learning analytics.</a:t>
            </a:r>
          </a:p>
          <a:p>
            <a:pPr>
              <a:buNone/>
            </a:pPr>
            <a:endParaRPr lang="en-GB" dirty="0" smtClean="0"/>
          </a:p>
          <a:p>
            <a:r>
              <a:rPr lang="en-GB" dirty="0" smtClean="0"/>
              <a:t>KPIs, “learning metrics”</a:t>
            </a:r>
          </a:p>
          <a:p>
            <a:r>
              <a:rPr lang="en-GB" dirty="0" smtClean="0"/>
              <a:t>Reports</a:t>
            </a:r>
          </a:p>
          <a:p>
            <a:r>
              <a:rPr lang="en-GB" dirty="0" smtClean="0"/>
              <a:t>Dashboards</a:t>
            </a:r>
          </a:p>
          <a:p>
            <a:r>
              <a:rPr lang="en-GB" dirty="0" smtClean="0"/>
              <a:t>An industrial perspective on “systemic”</a:t>
            </a:r>
          </a:p>
          <a:p>
            <a:r>
              <a:rPr lang="en-GB" dirty="0" smtClean="0"/>
              <a:t>Epistemic blindness</a:t>
            </a:r>
            <a:endParaRPr lang="en-GB"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Counter-measure</a:t>
            </a:r>
            <a:endParaRPr lang="en-GB" dirty="0"/>
          </a:p>
        </p:txBody>
      </p:sp>
      <p:sp>
        <p:nvSpPr>
          <p:cNvPr id="3" name="Content Placeholder 2"/>
          <p:cNvSpPr>
            <a:spLocks noGrp="1"/>
          </p:cNvSpPr>
          <p:nvPr>
            <p:ph idx="1"/>
          </p:nvPr>
        </p:nvSpPr>
        <p:spPr/>
        <p:txBody>
          <a:bodyPr/>
          <a:lstStyle/>
          <a:p>
            <a:pPr>
              <a:buNone/>
            </a:pPr>
            <a:r>
              <a:rPr lang="en-GB" dirty="0" smtClean="0"/>
              <a:t>Articulate the role of method, not only the outcome.</a:t>
            </a:r>
          </a:p>
          <a:p>
            <a:endParaRPr lang="en-GB" dirty="0" smtClean="0"/>
          </a:p>
          <a:p>
            <a:r>
              <a:rPr lang="en-GB" dirty="0" smtClean="0"/>
              <a:t>Organic development &amp; prototyping</a:t>
            </a:r>
          </a:p>
          <a:p>
            <a:r>
              <a:rPr lang="en-GB" dirty="0" smtClean="0"/>
              <a:t>The principle of parsimony</a:t>
            </a:r>
          </a:p>
          <a:p>
            <a:r>
              <a:rPr lang="en-GB" dirty="0" smtClean="0"/>
              <a:t>Realistic about scale/quality of data</a:t>
            </a:r>
          </a:p>
          <a:p>
            <a:r>
              <a:rPr lang="en-GB" dirty="0" smtClean="0"/>
              <a:t>Design and develop with the educator IN the system</a:t>
            </a:r>
          </a:p>
          <a:p>
            <a:r>
              <a:rPr lang="en-GB" dirty="0" smtClean="0"/>
              <a:t>Optimise the environment, not the outcome</a:t>
            </a:r>
          </a:p>
          <a:p>
            <a:r>
              <a:rPr lang="en-GB" dirty="0" smtClean="0"/>
              <a:t>Reflect on the effect LA innovation has on practice</a:t>
            </a:r>
          </a:p>
          <a:p>
            <a:endParaRPr lang="en-GB"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060848"/>
            <a:ext cx="7772400" cy="1500187"/>
          </a:xfrm>
        </p:spPr>
        <p:txBody>
          <a:bodyPr>
            <a:normAutofit/>
          </a:bodyPr>
          <a:lstStyle/>
          <a:p>
            <a:pPr algn="ctr"/>
            <a:r>
              <a:rPr lang="en-GB" sz="4400" dirty="0" smtClean="0"/>
              <a:t>Discussion Time</a:t>
            </a:r>
            <a:endParaRPr lang="en-GB" sz="4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Reading and References</a:t>
            </a:r>
            <a:endParaRPr lang="en-GB" dirty="0"/>
          </a:p>
        </p:txBody>
      </p:sp>
      <p:sp>
        <p:nvSpPr>
          <p:cNvPr id="3" name="Content Placeholder 2"/>
          <p:cNvSpPr>
            <a:spLocks noGrp="1"/>
          </p:cNvSpPr>
          <p:nvPr>
            <p:ph idx="1"/>
          </p:nvPr>
        </p:nvSpPr>
        <p:spPr>
          <a:xfrm>
            <a:off x="457200" y="1235893"/>
            <a:ext cx="8229600" cy="4929411"/>
          </a:xfrm>
        </p:spPr>
        <p:txBody>
          <a:bodyPr>
            <a:normAutofit fontScale="92500" lnSpcReduction="10000"/>
          </a:bodyPr>
          <a:lstStyle/>
          <a:p>
            <a:pPr>
              <a:buNone/>
            </a:pPr>
            <a:r>
              <a:rPr lang="en-GB" sz="1600" dirty="0" smtClean="0"/>
              <a:t>Jacqueline </a:t>
            </a:r>
            <a:r>
              <a:rPr lang="en-GB" sz="1600" dirty="0" err="1" smtClean="0"/>
              <a:t>Bichsel</a:t>
            </a:r>
            <a:r>
              <a:rPr lang="en-GB" sz="1600" dirty="0" smtClean="0"/>
              <a:t>, “Analytics in Higher Education: Benefits, Barriers, Progress, and Recommendations”</a:t>
            </a:r>
            <a:br>
              <a:rPr lang="en-GB" sz="1600" dirty="0" smtClean="0"/>
            </a:br>
            <a:r>
              <a:rPr lang="en-GB" sz="1200" dirty="0" smtClean="0"/>
              <a:t>Available from http://www.educause.edu/ecar</a:t>
            </a:r>
            <a:br>
              <a:rPr lang="en-GB" sz="1200" dirty="0" smtClean="0"/>
            </a:br>
            <a:endParaRPr lang="en-GB" sz="1200" dirty="0" smtClean="0"/>
          </a:p>
          <a:p>
            <a:pPr>
              <a:buNone/>
            </a:pPr>
            <a:r>
              <a:rPr lang="en-GB" sz="1600" dirty="0" smtClean="0"/>
              <a:t>Adam Cooper et al, “Survey of the State of Analytics in UK HE and FE institutions”</a:t>
            </a:r>
          </a:p>
          <a:p>
            <a:pPr lvl="1">
              <a:buNone/>
            </a:pPr>
            <a:r>
              <a:rPr lang="en-GB" sz="1200" dirty="0" smtClean="0"/>
              <a:t>http://publications.cetis.ac.uk/2013/884</a:t>
            </a:r>
            <a:br>
              <a:rPr lang="en-GB" sz="1200" dirty="0" smtClean="0"/>
            </a:br>
            <a:endParaRPr lang="en-GB" sz="1200" dirty="0" smtClean="0"/>
          </a:p>
          <a:p>
            <a:pPr>
              <a:buNone/>
            </a:pPr>
            <a:r>
              <a:rPr lang="en-GB" sz="1600" dirty="0" smtClean="0"/>
              <a:t>Jeanne Harris, “Data is Useless Without the Skills to Analyze it”</a:t>
            </a:r>
          </a:p>
          <a:p>
            <a:pPr lvl="1">
              <a:buNone/>
            </a:pPr>
            <a:r>
              <a:rPr lang="en-GB" sz="1200" dirty="0" smtClean="0"/>
              <a:t>http://blogs.hbr.org/2012/09/data-is-useless-without-the-skills/</a:t>
            </a:r>
            <a:br>
              <a:rPr lang="en-GB" sz="1200" dirty="0" smtClean="0"/>
            </a:br>
            <a:endParaRPr lang="en-GB" sz="1200" dirty="0" smtClean="0"/>
          </a:p>
          <a:p>
            <a:pPr>
              <a:buNone/>
            </a:pPr>
            <a:r>
              <a:rPr lang="en-GB" sz="1600" dirty="0" smtClean="0"/>
              <a:t>PAR Framework</a:t>
            </a:r>
          </a:p>
          <a:p>
            <a:pPr lvl="1">
              <a:buNone/>
            </a:pPr>
            <a:r>
              <a:rPr lang="en-GB" sz="1200" dirty="0" smtClean="0"/>
              <a:t>http://wcet.wiche.edu/advance/par-framework</a:t>
            </a:r>
            <a:br>
              <a:rPr lang="en-GB" sz="1200" dirty="0" smtClean="0"/>
            </a:br>
            <a:endParaRPr lang="en-GB" sz="1200" dirty="0" smtClean="0"/>
          </a:p>
          <a:p>
            <a:pPr>
              <a:buNone/>
            </a:pPr>
            <a:r>
              <a:rPr lang="en-GB" sz="1600" dirty="0" smtClean="0"/>
              <a:t>Dai Griffiths, “CETIS Analytics Series: The impact of analytics in Higher Education on academic practice”</a:t>
            </a:r>
          </a:p>
          <a:p>
            <a:pPr lvl="1">
              <a:buNone/>
            </a:pPr>
            <a:r>
              <a:rPr lang="en-GB" sz="1200" dirty="0" smtClean="0"/>
              <a:t>http://publications.cetis.ac.uk/2012/532</a:t>
            </a:r>
            <a:br>
              <a:rPr lang="en-GB" sz="1200" dirty="0" smtClean="0"/>
            </a:br>
            <a:endParaRPr lang="en-GB" sz="1200" dirty="0" smtClean="0"/>
          </a:p>
          <a:p>
            <a:pPr>
              <a:buNone/>
            </a:pPr>
            <a:r>
              <a:rPr lang="en-GB" sz="1600" dirty="0" err="1" smtClean="0"/>
              <a:t>Evgeny</a:t>
            </a:r>
            <a:r>
              <a:rPr lang="en-GB" sz="1600" dirty="0" smtClean="0"/>
              <a:t> </a:t>
            </a:r>
            <a:r>
              <a:rPr lang="en-GB" sz="1600" dirty="0" err="1" smtClean="0"/>
              <a:t>Morozov</a:t>
            </a:r>
            <a:r>
              <a:rPr lang="en-GB" sz="1600" dirty="0" smtClean="0"/>
              <a:t>, “To Save Everything Click Here: The Folly of Technological </a:t>
            </a:r>
            <a:r>
              <a:rPr lang="en-GB" sz="1600" dirty="0" err="1" smtClean="0"/>
              <a:t>Solutionism</a:t>
            </a:r>
            <a:r>
              <a:rPr lang="en-GB" sz="1600" dirty="0" smtClean="0"/>
              <a:t>”</a:t>
            </a:r>
          </a:p>
          <a:p>
            <a:pPr lvl="1">
              <a:buNone/>
            </a:pPr>
            <a:r>
              <a:rPr lang="en-GB" sz="1200" dirty="0" smtClean="0"/>
              <a:t>ISBN-10: 9781610391382</a:t>
            </a:r>
            <a:br>
              <a:rPr lang="en-GB" sz="1200" dirty="0" smtClean="0"/>
            </a:br>
            <a:endParaRPr lang="en-GB" sz="1200" dirty="0" smtClean="0"/>
          </a:p>
          <a:p>
            <a:pPr>
              <a:buNone/>
            </a:pPr>
            <a:r>
              <a:rPr lang="en-GB" sz="1600" dirty="0" smtClean="0"/>
              <a:t>Phil </a:t>
            </a:r>
            <a:r>
              <a:rPr lang="en-GB" sz="1600" dirty="0" err="1" smtClean="0"/>
              <a:t>Winne</a:t>
            </a:r>
            <a:r>
              <a:rPr lang="en-GB" sz="1600" dirty="0" smtClean="0"/>
              <a:t>, “Improving Education” (lecture)</a:t>
            </a:r>
          </a:p>
          <a:p>
            <a:pPr lvl="1">
              <a:buNone/>
            </a:pPr>
            <a:r>
              <a:rPr lang="en-GB" sz="1200" dirty="0" smtClean="0"/>
              <a:t>http://www.youtube.com/watch?v=dBxMZoMTIU4</a:t>
            </a:r>
            <a:br>
              <a:rPr lang="en-GB" sz="1200" dirty="0" smtClean="0"/>
            </a:br>
            <a:endParaRPr lang="en-GB" sz="1200" dirty="0" smtClean="0"/>
          </a:p>
          <a:p>
            <a:pPr>
              <a:buNone/>
            </a:pPr>
            <a:r>
              <a:rPr lang="en-GB" sz="1600" dirty="0" smtClean="0"/>
              <a:t>Ray </a:t>
            </a:r>
            <a:r>
              <a:rPr lang="en-GB" sz="1600" dirty="0" err="1" smtClean="0"/>
              <a:t>Pawson</a:t>
            </a:r>
            <a:r>
              <a:rPr lang="en-GB" sz="1600" dirty="0" smtClean="0"/>
              <a:t> and Nick Tilley, “Realistic Evaluation”</a:t>
            </a:r>
          </a:p>
          <a:p>
            <a:pPr lvl="1">
              <a:buNone/>
            </a:pPr>
            <a:r>
              <a:rPr lang="en-GB" sz="1200" dirty="0" smtClean="0"/>
              <a:t>ISBN-10: 0761950087 (and several openly available papers on the web)</a:t>
            </a:r>
          </a:p>
          <a:p>
            <a:pPr lvl="1">
              <a:buNone/>
            </a:pPr>
            <a:endParaRPr lang="en-GB" sz="1200"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7848600" cy="731838"/>
          </a:xfrm>
        </p:spPr>
        <p:txBody>
          <a:bodyPr>
            <a:noAutofit/>
          </a:bodyPr>
          <a:lstStyle/>
          <a:p>
            <a:pPr algn="l"/>
            <a:r>
              <a:rPr lang="en-US" b="1" baseline="30000" dirty="0" err="1" smtClean="0">
                <a:latin typeface="Open Sans"/>
                <a:cs typeface="Open Sans"/>
              </a:rPr>
              <a:t>Licence</a:t>
            </a:r>
            <a:r>
              <a:rPr lang="en-US" b="1" baseline="30000" dirty="0" smtClean="0">
                <a:solidFill>
                  <a:schemeClr val="accent5"/>
                </a:solidFill>
                <a:latin typeface="Open Sans"/>
                <a:cs typeface="Open Sans"/>
              </a:rPr>
              <a:t/>
            </a:r>
            <a:br>
              <a:rPr lang="en-US" b="1" baseline="30000" dirty="0" smtClean="0">
                <a:solidFill>
                  <a:schemeClr val="accent5"/>
                </a:solidFill>
                <a:latin typeface="Open Sans"/>
                <a:cs typeface="Open Sans"/>
              </a:rPr>
            </a:br>
            <a:endParaRPr lang="en-US" dirty="0">
              <a:solidFill>
                <a:schemeClr val="accent5"/>
              </a:solidFill>
              <a:latin typeface="Open Sans"/>
              <a:cs typeface="Open Sans"/>
            </a:endParaRPr>
          </a:p>
        </p:txBody>
      </p:sp>
      <p:sp>
        <p:nvSpPr>
          <p:cNvPr id="3" name="Content Placeholder 2"/>
          <p:cNvSpPr>
            <a:spLocks noGrp="1"/>
          </p:cNvSpPr>
          <p:nvPr>
            <p:ph idx="1"/>
          </p:nvPr>
        </p:nvSpPr>
        <p:spPr>
          <a:xfrm>
            <a:off x="990600" y="1556792"/>
            <a:ext cx="7325816" cy="2808312"/>
          </a:xfrm>
        </p:spPr>
        <p:txBody>
          <a:bodyPr wrap="square">
            <a:noAutofit/>
          </a:bodyPr>
          <a:lstStyle/>
          <a:p>
            <a:pPr marL="0" indent="0">
              <a:lnSpc>
                <a:spcPct val="150000"/>
              </a:lnSpc>
              <a:buNone/>
            </a:pPr>
            <a:r>
              <a:rPr lang="en-US" sz="2000" baseline="30000" dirty="0" smtClean="0"/>
              <a:t>“</a:t>
            </a:r>
            <a:r>
              <a:rPr lang="en-GB" sz="2000" baseline="30000" dirty="0" smtClean="0"/>
              <a:t>Barriers and Pitfalls to Systemic Learning Analytics” </a:t>
            </a:r>
            <a:r>
              <a:rPr lang="en-US" sz="2000" baseline="30000" dirty="0" smtClean="0"/>
              <a:t>by Adam Cooper, </a:t>
            </a:r>
            <a:r>
              <a:rPr lang="en-US" sz="2000" baseline="30000" dirty="0" err="1" smtClean="0"/>
              <a:t>Cetis</a:t>
            </a:r>
            <a:r>
              <a:rPr lang="en-US" sz="2000" baseline="30000" dirty="0" smtClean="0"/>
              <a:t>,</a:t>
            </a:r>
          </a:p>
          <a:p>
            <a:pPr marL="0" indent="0">
              <a:lnSpc>
                <a:spcPct val="150000"/>
              </a:lnSpc>
              <a:buNone/>
            </a:pPr>
            <a:r>
              <a:rPr lang="en-US" sz="2000" baseline="30000" dirty="0" smtClean="0"/>
              <a:t>	is licensed under the Creative Commons Attribution 3.0 </a:t>
            </a:r>
            <a:r>
              <a:rPr lang="en-US" sz="2000" baseline="30000" dirty="0" err="1" smtClean="0"/>
              <a:t>Unported</a:t>
            </a:r>
            <a:r>
              <a:rPr lang="en-US" sz="2000" baseline="30000" dirty="0" smtClean="0"/>
              <a:t> </a:t>
            </a:r>
            <a:r>
              <a:rPr lang="en-US" sz="2000" baseline="30000" dirty="0" err="1" smtClean="0"/>
              <a:t>Licence</a:t>
            </a:r>
            <a:endParaRPr lang="en-US" sz="2000" baseline="30000" dirty="0" smtClean="0"/>
          </a:p>
          <a:p>
            <a:pPr marL="0" indent="0">
              <a:lnSpc>
                <a:spcPct val="150000"/>
              </a:lnSpc>
              <a:buNone/>
            </a:pPr>
            <a:r>
              <a:rPr lang="en-US" sz="2000" baseline="30000" dirty="0" smtClean="0"/>
              <a:t>	http://creativecommons.org/licenses/by/3.0/</a:t>
            </a:r>
          </a:p>
          <a:p>
            <a:pPr marL="0">
              <a:buClr>
                <a:schemeClr val="accent1"/>
              </a:buClr>
              <a:buSzPct val="155000"/>
              <a:buNone/>
            </a:pPr>
            <a:endParaRPr lang="en-US" sz="2000" dirty="0" smtClean="0">
              <a:solidFill>
                <a:schemeClr val="bg2">
                  <a:lumMod val="10000"/>
                </a:schemeClr>
              </a:solidFill>
              <a:latin typeface="Open Sans"/>
              <a:cs typeface="Open Sans"/>
            </a:endParaRPr>
          </a:p>
        </p:txBody>
      </p:sp>
      <p:pic>
        <p:nvPicPr>
          <p:cNvPr id="6" name="Picture 5" descr="cc-by.png"/>
          <p:cNvPicPr>
            <a:picLocks noChangeAspect="1"/>
          </p:cNvPicPr>
          <p:nvPr/>
        </p:nvPicPr>
        <p:blipFill>
          <a:blip r:embed="rId3"/>
          <a:stretch>
            <a:fillRect/>
          </a:stretch>
        </p:blipFill>
        <p:spPr>
          <a:xfrm>
            <a:off x="1112341" y="983334"/>
            <a:ext cx="1227411" cy="429442"/>
          </a:xfrm>
          <a:prstGeom prst="rect">
            <a:avLst/>
          </a:prstGeom>
        </p:spPr>
      </p:pic>
      <p:sp>
        <p:nvSpPr>
          <p:cNvPr id="5" name="Rectangle 4"/>
          <p:cNvSpPr/>
          <p:nvPr/>
        </p:nvSpPr>
        <p:spPr>
          <a:xfrm>
            <a:off x="1187624" y="5373216"/>
            <a:ext cx="3384376" cy="748923"/>
          </a:xfrm>
          <a:prstGeom prst="rect">
            <a:avLst/>
          </a:prstGeom>
        </p:spPr>
        <p:txBody>
          <a:bodyPr wrap="square">
            <a:spAutoFit/>
          </a:bodyPr>
          <a:lstStyle/>
          <a:p>
            <a:r>
              <a:rPr lang="en-US" sz="1600" baseline="30000" dirty="0" smtClean="0">
                <a:latin typeface="Open Sans" pitchFamily="34" charset="0"/>
                <a:ea typeface="Open Sans" pitchFamily="34" charset="0"/>
                <a:cs typeface="Open Sans" pitchFamily="34" charset="0"/>
              </a:rPr>
              <a:t>http://www.cetis.ac.uk</a:t>
            </a:r>
          </a:p>
          <a:p>
            <a:r>
              <a:rPr lang="en-US" sz="1600" baseline="30000" dirty="0" smtClean="0">
                <a:latin typeface="Open Sans" pitchFamily="34" charset="0"/>
                <a:ea typeface="Open Sans" pitchFamily="34" charset="0"/>
                <a:cs typeface="Open Sans" pitchFamily="34" charset="0"/>
              </a:rPr>
              <a:t>http://blogs.cetis.ac.uk/adam</a:t>
            </a:r>
            <a:r>
              <a:rPr lang="en-GB" sz="1600" dirty="0" smtClean="0">
                <a:latin typeface="Open Sans" pitchFamily="34" charset="0"/>
                <a:ea typeface="Open Sans" pitchFamily="34" charset="0"/>
                <a:cs typeface="Open Sans" pitchFamily="34" charset="0"/>
              </a:rPr>
              <a:t/>
            </a:r>
            <a:br>
              <a:rPr lang="en-GB" sz="1600" dirty="0" smtClean="0">
                <a:latin typeface="Open Sans" pitchFamily="34" charset="0"/>
                <a:ea typeface="Open Sans" pitchFamily="34" charset="0"/>
                <a:cs typeface="Open Sans" pitchFamily="34" charset="0"/>
              </a:rPr>
            </a:br>
            <a:r>
              <a:rPr lang="en-GB" sz="1600" dirty="0" smtClean="0">
                <a:latin typeface="Open Sans" pitchFamily="34" charset="0"/>
                <a:ea typeface="Open Sans" pitchFamily="34" charset="0"/>
                <a:cs typeface="Open Sans" pitchFamily="34" charset="0"/>
              </a:rPr>
              <a:t>a.r.cooper@bolton.ac.uk</a:t>
            </a:r>
            <a:endParaRPr lang="en-US" sz="1600" baseline="30000" dirty="0" smtClean="0">
              <a:latin typeface="Open Sans" pitchFamily="34" charset="0"/>
              <a:ea typeface="Open Sans" pitchFamily="34" charset="0"/>
              <a:cs typeface="Open Sans"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Structure of the Talk</a:t>
            </a:r>
            <a:endParaRPr lang="en-GB" dirty="0"/>
          </a:p>
        </p:txBody>
      </p:sp>
      <p:pic>
        <p:nvPicPr>
          <p:cNvPr id="4" name="Picture 3" descr="clouds.jpg"/>
          <p:cNvPicPr>
            <a:picLocks noChangeAspect="1"/>
          </p:cNvPicPr>
          <p:nvPr/>
        </p:nvPicPr>
        <p:blipFill>
          <a:blip r:embed="rId2"/>
          <a:stretch>
            <a:fillRect/>
          </a:stretch>
        </p:blipFill>
        <p:spPr>
          <a:xfrm>
            <a:off x="827584" y="3219028"/>
            <a:ext cx="4762500" cy="3162300"/>
          </a:xfrm>
          <a:prstGeom prst="rect">
            <a:avLst/>
          </a:prstGeom>
        </p:spPr>
      </p:pic>
      <p:sp>
        <p:nvSpPr>
          <p:cNvPr id="3" name="Content Placeholder 2"/>
          <p:cNvSpPr>
            <a:spLocks noGrp="1"/>
          </p:cNvSpPr>
          <p:nvPr>
            <p:ph idx="1"/>
          </p:nvPr>
        </p:nvSpPr>
        <p:spPr/>
        <p:txBody>
          <a:bodyPr/>
          <a:lstStyle/>
          <a:p>
            <a:r>
              <a:rPr lang="en-GB" dirty="0" smtClean="0"/>
              <a:t>Practical Issues</a:t>
            </a:r>
          </a:p>
          <a:p>
            <a:r>
              <a:rPr lang="en-GB" dirty="0" smtClean="0"/>
              <a:t>Data Literacy and “Soft Capability”</a:t>
            </a:r>
          </a:p>
          <a:p>
            <a:endParaRPr lang="en-GB" dirty="0" smtClean="0"/>
          </a:p>
          <a:p>
            <a:r>
              <a:rPr lang="en-GB" dirty="0" smtClean="0"/>
              <a:t>The Management/Practice Accommodation</a:t>
            </a:r>
          </a:p>
          <a:p>
            <a:r>
              <a:rPr lang="en-GB" dirty="0" smtClean="0"/>
              <a:t>Potential Misadventure &amp; Bad Role Models</a:t>
            </a:r>
          </a:p>
          <a:p>
            <a:endParaRPr lang="en-GB" dirty="0"/>
          </a:p>
        </p:txBody>
      </p:sp>
      <p:sp>
        <p:nvSpPr>
          <p:cNvPr id="5" name="TextBox 4"/>
          <p:cNvSpPr txBox="1"/>
          <p:nvPr/>
        </p:nvSpPr>
        <p:spPr>
          <a:xfrm rot="5400000">
            <a:off x="4196915" y="4504420"/>
            <a:ext cx="3034680" cy="307777"/>
          </a:xfrm>
          <a:prstGeom prst="rect">
            <a:avLst/>
          </a:prstGeom>
          <a:noFill/>
        </p:spPr>
        <p:txBody>
          <a:bodyPr wrap="square" rtlCol="0">
            <a:spAutoFit/>
          </a:bodyPr>
          <a:lstStyle/>
          <a:p>
            <a:r>
              <a:rPr lang="en-GB" sz="1400" dirty="0" smtClean="0"/>
              <a:t>Image: </a:t>
            </a:r>
            <a:r>
              <a:rPr lang="en-GB" sz="1400" dirty="0" err="1" smtClean="0">
                <a:latin typeface="CC Icons" pitchFamily="2" charset="0"/>
              </a:rPr>
              <a:t>cba</a:t>
            </a:r>
            <a:r>
              <a:rPr lang="en-GB" sz="1400" dirty="0" smtClean="0"/>
              <a:t> </a:t>
            </a:r>
            <a:r>
              <a:rPr lang="en-GB" sz="1400" dirty="0" err="1" smtClean="0"/>
              <a:t>Jaskirat</a:t>
            </a:r>
            <a:r>
              <a:rPr lang="en-GB" sz="1400" dirty="0" smtClean="0"/>
              <a:t> Singh </a:t>
            </a:r>
            <a:r>
              <a:rPr lang="en-GB" sz="1400" dirty="0" err="1" smtClean="0"/>
              <a:t>Bawa</a:t>
            </a:r>
            <a:endParaRPr lang="en-GB" sz="1400" dirty="0"/>
          </a:p>
        </p:txBody>
      </p:sp>
      <p:pic>
        <p:nvPicPr>
          <p:cNvPr id="6" name="Picture 5" descr="pitch.jpg"/>
          <p:cNvPicPr>
            <a:picLocks noChangeAspect="1"/>
          </p:cNvPicPr>
          <p:nvPr/>
        </p:nvPicPr>
        <p:blipFill>
          <a:blip r:embed="rId3"/>
          <a:stretch>
            <a:fillRect/>
          </a:stretch>
        </p:blipFill>
        <p:spPr>
          <a:xfrm>
            <a:off x="6948264" y="434752"/>
            <a:ext cx="1524000" cy="1524000"/>
          </a:xfrm>
          <a:prstGeom prst="rect">
            <a:avLst/>
          </a:prstGeom>
        </p:spPr>
      </p:pic>
      <p:sp>
        <p:nvSpPr>
          <p:cNvPr id="7" name="TextBox 6"/>
          <p:cNvSpPr txBox="1"/>
          <p:nvPr/>
        </p:nvSpPr>
        <p:spPr>
          <a:xfrm rot="5400000">
            <a:off x="7838565" y="975937"/>
            <a:ext cx="1790618" cy="523220"/>
          </a:xfrm>
          <a:prstGeom prst="rect">
            <a:avLst/>
          </a:prstGeom>
          <a:noFill/>
        </p:spPr>
        <p:txBody>
          <a:bodyPr wrap="square" rtlCol="0">
            <a:spAutoFit/>
          </a:bodyPr>
          <a:lstStyle/>
          <a:p>
            <a:r>
              <a:rPr lang="en-GB" sz="1400" dirty="0" smtClean="0"/>
              <a:t>Image: </a:t>
            </a:r>
            <a:r>
              <a:rPr lang="en-GB" sz="1400" dirty="0" err="1" smtClean="0">
                <a:latin typeface="CC Icons" pitchFamily="2" charset="0"/>
              </a:rPr>
              <a:t>cbna</a:t>
            </a:r>
            <a:r>
              <a:rPr lang="en-GB" sz="1400" dirty="0" smtClean="0"/>
              <a:t> Timothy Valentine </a:t>
            </a:r>
            <a:endParaRPr lang="en-GB" sz="1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Practical Issues</a:t>
            </a:r>
            <a:endParaRPr lang="en-GB" dirty="0"/>
          </a:p>
        </p:txBody>
      </p:sp>
      <p:sp>
        <p:nvSpPr>
          <p:cNvPr id="3" name="Text Placeholder 2"/>
          <p:cNvSpPr>
            <a:spLocks noGrp="1"/>
          </p:cNvSpPr>
          <p:nvPr>
            <p:ph type="body" idx="1"/>
          </p:nvPr>
        </p:nvSpPr>
        <p:spPr/>
        <p:txBody>
          <a:bodyPr/>
          <a:lstStyle/>
          <a:p>
            <a:endParaRPr lang="en-GB"/>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Obstacles to Analytics #1</a:t>
            </a:r>
            <a:endParaRPr lang="en-GB" dirty="0"/>
          </a:p>
        </p:txBody>
      </p:sp>
      <p:pic>
        <p:nvPicPr>
          <p:cNvPr id="4" name="Picture 3" descr="Obstacles.png"/>
          <p:cNvPicPr>
            <a:picLocks noChangeAspect="1"/>
          </p:cNvPicPr>
          <p:nvPr/>
        </p:nvPicPr>
        <p:blipFill>
          <a:blip r:embed="rId2"/>
          <a:stretch>
            <a:fillRect/>
          </a:stretch>
        </p:blipFill>
        <p:spPr>
          <a:xfrm>
            <a:off x="1370871" y="1196751"/>
            <a:ext cx="5641592" cy="516026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car report in place top.png"/>
          <p:cNvPicPr>
            <a:picLocks noChangeAspect="1"/>
          </p:cNvPicPr>
          <p:nvPr/>
        </p:nvPicPr>
        <p:blipFill>
          <a:blip r:embed="rId2"/>
          <a:stretch>
            <a:fillRect/>
          </a:stretch>
        </p:blipFill>
        <p:spPr>
          <a:xfrm>
            <a:off x="24383" y="691267"/>
            <a:ext cx="9262045" cy="793517"/>
          </a:xfrm>
          <a:prstGeom prst="rect">
            <a:avLst/>
          </a:prstGeom>
        </p:spPr>
      </p:pic>
      <p:pic>
        <p:nvPicPr>
          <p:cNvPr id="5" name="Picture 4" descr="ecar report in place.png"/>
          <p:cNvPicPr>
            <a:picLocks noChangeAspect="1"/>
          </p:cNvPicPr>
          <p:nvPr/>
        </p:nvPicPr>
        <p:blipFill>
          <a:blip r:embed="rId3"/>
          <a:stretch>
            <a:fillRect/>
          </a:stretch>
        </p:blipFill>
        <p:spPr>
          <a:xfrm>
            <a:off x="-108520" y="1707961"/>
            <a:ext cx="8386608" cy="4935868"/>
          </a:xfrm>
          <a:prstGeom prst="rect">
            <a:avLst/>
          </a:prstGeom>
        </p:spPr>
      </p:pic>
      <p:sp>
        <p:nvSpPr>
          <p:cNvPr id="2" name="Title 1"/>
          <p:cNvSpPr>
            <a:spLocks noGrp="1"/>
          </p:cNvSpPr>
          <p:nvPr>
            <p:ph type="title"/>
          </p:nvPr>
        </p:nvSpPr>
        <p:spPr>
          <a:xfrm>
            <a:off x="457200" y="44624"/>
            <a:ext cx="8229600" cy="720080"/>
          </a:xfrm>
        </p:spPr>
        <p:txBody>
          <a:bodyPr/>
          <a:lstStyle/>
          <a:p>
            <a:r>
              <a:rPr lang="en-GB" dirty="0" smtClean="0"/>
              <a:t>Obstacles to Analytics #2</a:t>
            </a:r>
            <a:endParaRPr lang="en-GB" dirty="0"/>
          </a:p>
        </p:txBody>
      </p:sp>
      <p:sp>
        <p:nvSpPr>
          <p:cNvPr id="4" name="TextBox 3"/>
          <p:cNvSpPr txBox="1"/>
          <p:nvPr/>
        </p:nvSpPr>
        <p:spPr>
          <a:xfrm rot="16200000">
            <a:off x="6346676" y="3363352"/>
            <a:ext cx="4712404" cy="523220"/>
          </a:xfrm>
          <a:prstGeom prst="rect">
            <a:avLst/>
          </a:prstGeom>
          <a:noFill/>
        </p:spPr>
        <p:txBody>
          <a:bodyPr wrap="square" rtlCol="0">
            <a:spAutoFit/>
          </a:bodyPr>
          <a:lstStyle/>
          <a:p>
            <a:r>
              <a:rPr lang="en-GB" sz="1400" dirty="0" smtClean="0"/>
              <a:t>From: “Analytics in Higher Education: Benefits, Barriers, Progress, and Recommendations” (ECAR Report)</a:t>
            </a:r>
            <a:endParaRPr lang="en-GB" sz="1400" dirty="0"/>
          </a:p>
        </p:txBody>
      </p:sp>
      <p:cxnSp>
        <p:nvCxnSpPr>
          <p:cNvPr id="8" name="Straight Connector 7"/>
          <p:cNvCxnSpPr/>
          <p:nvPr/>
        </p:nvCxnSpPr>
        <p:spPr>
          <a:xfrm>
            <a:off x="-180528" y="1628800"/>
            <a:ext cx="9324528" cy="0"/>
          </a:xfrm>
          <a:prstGeom prst="line">
            <a:avLst/>
          </a:prstGeom>
          <a:ln w="19050">
            <a:solidFill>
              <a:srgbClr val="000000"/>
            </a:solidFill>
            <a:prstDash val="dash"/>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These </a:t>
            </a:r>
            <a:r>
              <a:rPr lang="en-GB" dirty="0" smtClean="0"/>
              <a:t>are </a:t>
            </a:r>
            <a:r>
              <a:rPr lang="en-GB" dirty="0" smtClean="0"/>
              <a:t>mostly things </a:t>
            </a:r>
            <a:r>
              <a:rPr lang="en-GB" dirty="0" smtClean="0"/>
              <a:t>you can:</a:t>
            </a:r>
            <a:endParaRPr lang="en-GB" dirty="0"/>
          </a:p>
        </p:txBody>
      </p:sp>
      <p:sp>
        <p:nvSpPr>
          <p:cNvPr id="3" name="Content Placeholder 2"/>
          <p:cNvSpPr>
            <a:spLocks noGrp="1"/>
          </p:cNvSpPr>
          <p:nvPr>
            <p:ph idx="1"/>
          </p:nvPr>
        </p:nvSpPr>
        <p:spPr/>
        <p:txBody>
          <a:bodyPr/>
          <a:lstStyle/>
          <a:p>
            <a:r>
              <a:rPr lang="en-GB" dirty="0" smtClean="0"/>
              <a:t>Directly invest in</a:t>
            </a:r>
          </a:p>
          <a:p>
            <a:pPr lvl="1"/>
            <a:r>
              <a:rPr lang="en-GB" dirty="0" smtClean="0"/>
              <a:t>E.g. OU, statisticians and data wranglers (Friday session</a:t>
            </a:r>
            <a:r>
              <a:rPr lang="en-GB" dirty="0" smtClean="0"/>
              <a:t>)</a:t>
            </a:r>
          </a:p>
          <a:p>
            <a:pPr lvl="1"/>
            <a:r>
              <a:rPr lang="en-GB" dirty="0" smtClean="0"/>
              <a:t>ECAR Survey Report 2012: “invest in people over tools... hiring and/or training... </a:t>
            </a:r>
            <a:r>
              <a:rPr lang="en-GB" dirty="0" smtClean="0"/>
              <a:t>a</a:t>
            </a:r>
            <a:r>
              <a:rPr lang="en-GB" dirty="0" smtClean="0"/>
              <a:t>nalysis”</a:t>
            </a:r>
            <a:endParaRPr lang="en-GB" dirty="0" smtClean="0"/>
          </a:p>
          <a:p>
            <a:pPr lvl="1"/>
            <a:endParaRPr lang="en-GB" dirty="0" smtClean="0"/>
          </a:p>
          <a:p>
            <a:r>
              <a:rPr lang="en-GB" dirty="0" smtClean="0"/>
              <a:t>Operate as a “shared service”</a:t>
            </a:r>
          </a:p>
          <a:p>
            <a:pPr lvl="1"/>
            <a:r>
              <a:rPr lang="en-GB" dirty="0" smtClean="0"/>
              <a:t>Predictive Analytics Reporting (PAR) Framework</a:t>
            </a:r>
          </a:p>
          <a:p>
            <a:pPr lvl="1"/>
            <a:r>
              <a:rPr lang="en-GB" dirty="0" smtClean="0"/>
              <a:t>Higher Education Statistics Agency (HESA)</a:t>
            </a:r>
          </a:p>
          <a:p>
            <a:pPr lvl="1"/>
            <a:r>
              <a:rPr lang="en-GB" dirty="0" smtClean="0"/>
              <a:t>Universities and Colleges Admissions Service (UCAS)</a:t>
            </a:r>
          </a:p>
          <a:p>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Data Literacy &amp;</a:t>
            </a:r>
            <a:br>
              <a:rPr lang="en-GB" dirty="0" smtClean="0"/>
            </a:br>
            <a:r>
              <a:rPr lang="en-GB" dirty="0" smtClean="0"/>
              <a:t>“Soft capability”</a:t>
            </a:r>
            <a:endParaRPr lang="en-GB" dirty="0"/>
          </a:p>
        </p:txBody>
      </p:sp>
      <p:sp>
        <p:nvSpPr>
          <p:cNvPr id="3" name="Text Placeholder 2"/>
          <p:cNvSpPr>
            <a:spLocks noGrp="1"/>
          </p:cNvSpPr>
          <p:nvPr>
            <p:ph type="body" idx="1"/>
          </p:nvPr>
        </p:nvSpPr>
        <p:spPr/>
        <p:txBody>
          <a:bodyPr/>
          <a:lstStyle/>
          <a:p>
            <a:endParaRPr lang="en-GB"/>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etis_pptemplate2 some fixes">
  <a:themeElements>
    <a:clrScheme name="cetis">
      <a:dk1>
        <a:srgbClr val="339CA8"/>
      </a:dk1>
      <a:lt1>
        <a:sysClr val="window" lastClr="FFFFFF"/>
      </a:lt1>
      <a:dk2>
        <a:srgbClr val="1F497D"/>
      </a:dk2>
      <a:lt2>
        <a:srgbClr val="EEECE1"/>
      </a:lt2>
      <a:accent1>
        <a:srgbClr val="4F81BD"/>
      </a:accent1>
      <a:accent2>
        <a:srgbClr val="18AAC0"/>
      </a:accent2>
      <a:accent3>
        <a:srgbClr val="6084BB"/>
      </a:accent3>
      <a:accent4>
        <a:srgbClr val="A26531"/>
      </a:accent4>
      <a:accent5>
        <a:srgbClr val="4BACC6"/>
      </a:accent5>
      <a:accent6>
        <a:srgbClr val="F79646"/>
      </a:accent6>
      <a:hlink>
        <a:srgbClr val="218AD2"/>
      </a:hlink>
      <a:folHlink>
        <a:srgbClr val="5642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cetis_pptemplate2 some fixes</Template>
  <TotalTime>882</TotalTime>
  <Words>1169</Words>
  <Application>Microsoft Office PowerPoint</Application>
  <PresentationFormat>On-screen Show (4:3)</PresentationFormat>
  <Paragraphs>159</Paragraphs>
  <Slides>35</Slides>
  <Notes>2</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cetis_pptemplate2 some fixes</vt:lpstr>
      <vt:lpstr>Barriers and Pitfalls to Systemic Learning Analytics</vt:lpstr>
      <vt:lpstr>Perspective of this Talk #1</vt:lpstr>
      <vt:lpstr>Perspectives of this Talk #2</vt:lpstr>
      <vt:lpstr>Structure of the Talk</vt:lpstr>
      <vt:lpstr>Practical Issues</vt:lpstr>
      <vt:lpstr>Obstacles to Analytics #1</vt:lpstr>
      <vt:lpstr>Obstacles to Analytics #2</vt:lpstr>
      <vt:lpstr>These are mostly things you can:</vt:lpstr>
      <vt:lpstr>Data Literacy &amp; “Soft capability”</vt:lpstr>
      <vt:lpstr>Data Is Useless Without the Skills to Analyze It</vt:lpstr>
      <vt:lpstr>Visualisations are the Opium of the People</vt:lpstr>
      <vt:lpstr>Sparklines: Tufte vs ...</vt:lpstr>
      <vt:lpstr>Significance</vt:lpstr>
      <vt:lpstr>Slide 14</vt:lpstr>
      <vt:lpstr>“Soft Capability”</vt:lpstr>
      <vt:lpstr>Slide 16</vt:lpstr>
      <vt:lpstr>The management/ Practice Accommodation</vt:lpstr>
      <vt:lpstr>Ashby’s Law of Requisite Variety</vt:lpstr>
      <vt:lpstr>The “Accommodation”</vt:lpstr>
      <vt:lpstr>So, you want to optimise student success?</vt:lpstr>
      <vt:lpstr>Does everyone understand?</vt:lpstr>
      <vt:lpstr>The Map is not the Territory</vt:lpstr>
      <vt:lpstr>Worried?</vt:lpstr>
      <vt:lpstr>Potential misadventure &amp; bad Role Models</vt:lpstr>
      <vt:lpstr>1. For What is this a Good Metaphor?</vt:lpstr>
      <vt:lpstr>2. Automation and Practice</vt:lpstr>
      <vt:lpstr>3.The Folly of Technological Solutionism</vt:lpstr>
      <vt:lpstr>The Question Concerning Technology</vt:lpstr>
      <vt:lpstr>4. The “What Works” Trap</vt:lpstr>
      <vt:lpstr>Rays of Sunshine</vt:lpstr>
      <vt:lpstr>That’s NOT what I meant!</vt:lpstr>
      <vt:lpstr>A Counter-measure</vt:lpstr>
      <vt:lpstr>Slide 33</vt:lpstr>
      <vt:lpstr>Reading and References</vt:lpstr>
      <vt:lpstr>Licence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Barriers and Pitfalls to Systemic Learning Analytics</dc:title>
  <dc:creator>Adam Cooper</dc:creator>
  <cp:lastModifiedBy>Adam Cooper</cp:lastModifiedBy>
  <cp:revision>129</cp:revision>
  <dcterms:created xsi:type="dcterms:W3CDTF">2013-10-04T14:29:15Z</dcterms:created>
  <dcterms:modified xsi:type="dcterms:W3CDTF">2013-10-10T13:13:54Z</dcterms:modified>
</cp:coreProperties>
</file>